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comments/comment2.xml" ContentType="application/vnd.openxmlformats-officedocument.presentationml.comments+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3.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2"/>
  </p:notesMasterIdLst>
  <p:sldIdLst>
    <p:sldId id="291" r:id="rId2"/>
    <p:sldId id="297" r:id="rId3"/>
    <p:sldId id="324" r:id="rId4"/>
    <p:sldId id="328" r:id="rId5"/>
    <p:sldId id="345" r:id="rId6"/>
    <p:sldId id="348" r:id="rId7"/>
    <p:sldId id="349" r:id="rId8"/>
    <p:sldId id="363" r:id="rId9"/>
    <p:sldId id="368" r:id="rId10"/>
    <p:sldId id="381" r:id="rId11"/>
    <p:sldId id="379" r:id="rId12"/>
    <p:sldId id="372" r:id="rId13"/>
    <p:sldId id="374" r:id="rId14"/>
    <p:sldId id="377" r:id="rId15"/>
    <p:sldId id="364" r:id="rId16"/>
    <p:sldId id="306" r:id="rId17"/>
    <p:sldId id="323" r:id="rId18"/>
    <p:sldId id="378" r:id="rId19"/>
    <p:sldId id="380" r:id="rId20"/>
    <p:sldId id="366" r:id="rId21"/>
  </p:sldIdLst>
  <p:sldSz cx="9144000" cy="5143500" type="screen16x9"/>
  <p:notesSz cx="6858000" cy="9144000"/>
  <p:custDataLst>
    <p:tags r:id="rId2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676" userDrawn="1">
          <p15:clr>
            <a:srgbClr val="A4A3A4"/>
          </p15:clr>
        </p15:guide>
        <p15:guide id="2" pos="1176" userDrawn="1">
          <p15:clr>
            <a:srgbClr val="A4A3A4"/>
          </p15:clr>
        </p15:guide>
        <p15:guide id="3" pos="1296" userDrawn="1">
          <p15:clr>
            <a:srgbClr val="A4A3A4"/>
          </p15:clr>
        </p15:guide>
        <p15:guide id="4" orient="horz" pos="1956" userDrawn="1">
          <p15:clr>
            <a:srgbClr val="A4A3A4"/>
          </p15:clr>
        </p15:guide>
        <p15:guide id="5" orient="horz" pos="12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Batista" initials="KB" lastIdx="12" clrIdx="0">
    <p:extLst/>
  </p:cmAuthor>
  <p:cmAuthor id="2" name="Jacob Harry Podell" initials="JHP" lastIdx="1" clrIdx="1">
    <p:extLst/>
  </p:cmAuthor>
  <p:cmAuthor id="3" name="Jacob Harry Podell" initials="JHP [2]" lastIdx="1" clrIdx="2">
    <p:extLst/>
  </p:cmAuthor>
  <p:cmAuthor id="4" name="Jacob Harry Podell" initials="JHP [3]" lastIdx="1" clrIdx="3">
    <p:extLst/>
  </p:cmAuthor>
  <p:cmAuthor id="5" name="Jacob Harry Podell" initials="JHP [4]" lastIdx="1" clrIdx="4">
    <p:extLst/>
  </p:cmAuthor>
  <p:cmAuthor id="6" name="Jacob Harry Podell" initials="JHP [5]" lastIdx="1" clrIdx="5">
    <p:extLst/>
  </p:cmAuthor>
  <p:cmAuthor id="7" name="Jacob Harry Podell" initials="JHP [6]" lastIdx="1" clrIdx="6">
    <p:extLst/>
  </p:cmAuthor>
  <p:cmAuthor id="8" name="Jacob Harry Podell" initials="JHP [7]" lastIdx="1" clrIdx="7">
    <p:extLst/>
  </p:cmAuthor>
  <p:cmAuthor id="9" name="Jacob Harry Podell" initials="JHP [8]" lastIdx="1" clrIdx="8">
    <p:extLst/>
  </p:cmAuthor>
  <p:cmAuthor id="10" name="Jacob Harry Podell" initials="JHP [9]" lastIdx="1" clrIdx="9">
    <p:extLst/>
  </p:cmAuthor>
  <p:cmAuthor id="11" name="Jacob Harry Podell" initials="JHP [10]" lastIdx="1" clrIdx="10">
    <p:extLst/>
  </p:cmAuthor>
  <p:cmAuthor id="12" name="Jacob Harry Podell" initials="JHP [11]" lastIdx="1" clrIdx="11">
    <p:extLst/>
  </p:cmAuthor>
  <p:cmAuthor id="13" name="Jacob Harry Podell" initials="JHP [12]" lastIdx="1" clrIdx="12">
    <p:extLst/>
  </p:cmAuthor>
  <p:cmAuthor id="14" name="Jacob Harry Podell" initials="JHP [13]" lastIdx="1" clrIdx="13">
    <p:extLst/>
  </p:cmAuthor>
  <p:cmAuthor id="15" name="Jacob Harry Podell" initials="JHP [14]" lastIdx="1" clrIdx="14">
    <p:extLst/>
  </p:cmAuthor>
  <p:cmAuthor id="16" name="Jacob Harry Podell" initials="JHP [15]" lastIdx="1" clrIdx="1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B4D2"/>
    <a:srgbClr val="B5B5B6"/>
    <a:srgbClr val="252525"/>
    <a:srgbClr val="444445"/>
    <a:srgbClr val="1AA6C9"/>
    <a:srgbClr val="A5A5A6"/>
    <a:srgbClr val="10B5D4"/>
    <a:srgbClr val="B4B4B5"/>
    <a:srgbClr val="70E4F9"/>
    <a:srgbClr val="0081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10BEE1-E9ED-4D79-A2C4-AF8B92BEA772}">
  <a:tblStyle styleId="{2410BEE1-E9ED-4D79-A2C4-AF8B92BEA7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86" autoAdjust="0"/>
    <p:restoredTop sz="94493" autoAdjust="0"/>
  </p:normalViewPr>
  <p:slideViewPr>
    <p:cSldViewPr snapToGrid="0">
      <p:cViewPr>
        <p:scale>
          <a:sx n="152" d="100"/>
          <a:sy n="152" d="100"/>
        </p:scale>
        <p:origin x="832" y="1088"/>
      </p:cViewPr>
      <p:guideLst>
        <p:guide orient="horz" pos="2676"/>
        <p:guide pos="1176"/>
        <p:guide pos="1296"/>
        <p:guide orient="horz" pos="1956"/>
        <p:guide orient="horz" pos="1260"/>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tags" Target="tags/tag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4-01T12:31:18.787" idx="10">
    <p:pos x="10" y="10"/>
    <p:text>Change the background. Add a question mark graphic</p:text>
    <p:extLst>
      <p:ext uri="{C676402C-5697-4E1C-873F-D02D1690AC5C}">
        <p15:threadingInfo xmlns:p15="http://schemas.microsoft.com/office/powerpoint/2012/main" timeZoneBias="240"/>
      </p:ext>
    </p:extLst>
  </p:cm>
  <p:cm authorId="2" dt="2018-04-01T13:49:56.651" idx="1">
    <p:pos x="106" y="106"/>
    <p:text>gyms and customers have a problem, solution to bridge the ga[ between needs. graphic w/o saying flexit that shows customers and gyms getting along</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4-01T12:31:33.154" idx="11">
    <p:pos x="10" y="10"/>
    <p:text>Can we re do this slide to summarize the Flex-IT solution (showing a customer journey of them using the app. The phone screen shots is too tactical and not consistent with the actual app. A journey map showing how the customer would interact with the app.</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86C332-A63F-1442-9389-8468A22AFD07}" type="doc">
      <dgm:prSet loTypeId="urn:microsoft.com/office/officeart/2005/8/layout/venn2" loCatId="" qsTypeId="urn:microsoft.com/office/officeart/2005/8/quickstyle/simple2" qsCatId="simple" csTypeId="urn:microsoft.com/office/officeart/2005/8/colors/accent1_2" csCatId="accent1" phldr="1"/>
      <dgm:spPr/>
      <dgm:t>
        <a:bodyPr/>
        <a:lstStyle/>
        <a:p>
          <a:endParaRPr lang="en-US"/>
        </a:p>
      </dgm:t>
    </dgm:pt>
    <dgm:pt modelId="{A2576D40-7D1D-A643-82CE-1332C1F1DD0D}">
      <dgm:prSet phldrT="[Text]" custT="1"/>
      <dgm:spPr>
        <a:solidFill>
          <a:srgbClr val="444445">
            <a:alpha val="70000"/>
          </a:srgbClr>
        </a:solidFill>
        <a:ln>
          <a:noFill/>
        </a:ln>
        <a:effectLst/>
      </dgm:spPr>
      <dgm:t>
        <a:bodyPr/>
        <a:lstStyle/>
        <a:p>
          <a:pPr algn="ctr"/>
          <a:r>
            <a:rPr lang="en-US" sz="2400" b="1" dirty="0" smtClean="0">
              <a:latin typeface="Glacial Indifference" charset="0"/>
              <a:ea typeface="Glacial Indifference" charset="0"/>
              <a:cs typeface="Glacial Indifference" charset="0"/>
            </a:rPr>
            <a:t> 200M</a:t>
          </a:r>
          <a:endParaRPr lang="en-US" sz="2400" b="1" dirty="0">
            <a:latin typeface="Glacial Indifference" charset="0"/>
            <a:ea typeface="Glacial Indifference" charset="0"/>
            <a:cs typeface="Glacial Indifference" charset="0"/>
          </a:endParaRPr>
        </a:p>
      </dgm:t>
    </dgm:pt>
    <dgm:pt modelId="{C2F9CFC9-983C-6546-9164-C286D8DE419F}" type="parTrans" cxnId="{B2511C24-B322-494F-A85D-2E3AAAB4EED6}">
      <dgm:prSet/>
      <dgm:spPr/>
      <dgm:t>
        <a:bodyPr/>
        <a:lstStyle/>
        <a:p>
          <a:endParaRPr lang="en-US"/>
        </a:p>
      </dgm:t>
    </dgm:pt>
    <dgm:pt modelId="{39CE2ADD-BAF2-5E44-B6B1-D4A75419EF34}" type="sibTrans" cxnId="{B2511C24-B322-494F-A85D-2E3AAAB4EED6}">
      <dgm:prSet/>
      <dgm:spPr/>
      <dgm:t>
        <a:bodyPr/>
        <a:lstStyle/>
        <a:p>
          <a:endParaRPr lang="en-US"/>
        </a:p>
      </dgm:t>
    </dgm:pt>
    <dgm:pt modelId="{789A69E9-6081-FD4C-91B3-F9AABC68CF40}">
      <dgm:prSet phldrT="[Text]" custT="1"/>
      <dgm:spPr>
        <a:solidFill>
          <a:schemeClr val="bg1">
            <a:alpha val="70000"/>
          </a:schemeClr>
        </a:solidFill>
        <a:ln>
          <a:noFill/>
        </a:ln>
        <a:effectLst/>
      </dgm:spPr>
      <dgm:t>
        <a:bodyPr/>
        <a:lstStyle/>
        <a:p>
          <a:pPr algn="ctr"/>
          <a:r>
            <a:rPr lang="en-US" sz="2400" b="1" dirty="0" smtClean="0">
              <a:latin typeface="Glacial Indifference" charset="0"/>
              <a:ea typeface="Glacial Indifference" charset="0"/>
              <a:cs typeface="Glacial Indifference" charset="0"/>
            </a:rPr>
            <a:t>40M</a:t>
          </a:r>
          <a:endParaRPr lang="en-US" sz="2400" b="1" dirty="0">
            <a:latin typeface="Glacial Indifference" charset="0"/>
            <a:ea typeface="Glacial Indifference" charset="0"/>
            <a:cs typeface="Glacial Indifference" charset="0"/>
          </a:endParaRPr>
        </a:p>
      </dgm:t>
    </dgm:pt>
    <dgm:pt modelId="{3592BE1F-6F89-FA47-A577-3660B79341FF}" type="parTrans" cxnId="{1A7D7142-74A4-2F41-B3FF-9E7EC4EEFC68}">
      <dgm:prSet/>
      <dgm:spPr/>
      <dgm:t>
        <a:bodyPr/>
        <a:lstStyle/>
        <a:p>
          <a:endParaRPr lang="en-US"/>
        </a:p>
      </dgm:t>
    </dgm:pt>
    <dgm:pt modelId="{5D26109D-4E72-6348-AB71-5493D1EC5514}" type="sibTrans" cxnId="{1A7D7142-74A4-2F41-B3FF-9E7EC4EEFC68}">
      <dgm:prSet/>
      <dgm:spPr/>
      <dgm:t>
        <a:bodyPr/>
        <a:lstStyle/>
        <a:p>
          <a:endParaRPr lang="en-US"/>
        </a:p>
      </dgm:t>
    </dgm:pt>
    <dgm:pt modelId="{6AFDE59D-C3BD-4D49-AEF3-AB65539773E5}">
      <dgm:prSet phldrT="[Text]" custT="1"/>
      <dgm:spPr>
        <a:solidFill>
          <a:schemeClr val="bg1">
            <a:alpha val="70000"/>
          </a:schemeClr>
        </a:solidFill>
        <a:ln>
          <a:noFill/>
        </a:ln>
        <a:effectLst/>
      </dgm:spPr>
      <dgm:t>
        <a:bodyPr/>
        <a:lstStyle/>
        <a:p>
          <a:pPr algn="ctr"/>
          <a:r>
            <a:rPr lang="en-US" sz="2400" b="1" dirty="0" smtClean="0">
              <a:solidFill>
                <a:srgbClr val="00B4D2"/>
              </a:solidFill>
              <a:latin typeface="Glacial Indifference" charset="0"/>
              <a:ea typeface="Glacial Indifference" charset="0"/>
              <a:cs typeface="Glacial Indifference" charset="0"/>
            </a:rPr>
            <a:t>5M</a:t>
          </a:r>
          <a:endParaRPr lang="en-US" sz="2400" b="1" dirty="0">
            <a:solidFill>
              <a:srgbClr val="00B4D2"/>
            </a:solidFill>
            <a:latin typeface="Glacial Indifference" charset="0"/>
            <a:ea typeface="Glacial Indifference" charset="0"/>
            <a:cs typeface="Glacial Indifference" charset="0"/>
          </a:endParaRPr>
        </a:p>
      </dgm:t>
    </dgm:pt>
    <dgm:pt modelId="{EFD0B028-2B61-6D49-A329-8C71B01B61D7}" type="parTrans" cxnId="{0A21DC7E-318B-BA48-A99D-F0EAB657065C}">
      <dgm:prSet/>
      <dgm:spPr/>
      <dgm:t>
        <a:bodyPr/>
        <a:lstStyle/>
        <a:p>
          <a:endParaRPr lang="en-US"/>
        </a:p>
      </dgm:t>
    </dgm:pt>
    <dgm:pt modelId="{FFED0BFC-CCF7-EE40-92BD-74B794BBCA2E}" type="sibTrans" cxnId="{0A21DC7E-318B-BA48-A99D-F0EAB657065C}">
      <dgm:prSet/>
      <dgm:spPr/>
      <dgm:t>
        <a:bodyPr/>
        <a:lstStyle/>
        <a:p>
          <a:endParaRPr lang="en-US"/>
        </a:p>
      </dgm:t>
    </dgm:pt>
    <dgm:pt modelId="{D6FBE2A2-9C81-CB4F-9A11-8CE4E84E63BF}" type="pres">
      <dgm:prSet presAssocID="{2086C332-A63F-1442-9389-8468A22AFD07}" presName="Name0" presStyleCnt="0">
        <dgm:presLayoutVars>
          <dgm:chMax val="7"/>
          <dgm:resizeHandles val="exact"/>
        </dgm:presLayoutVars>
      </dgm:prSet>
      <dgm:spPr/>
      <dgm:t>
        <a:bodyPr/>
        <a:lstStyle/>
        <a:p>
          <a:endParaRPr lang="en-US"/>
        </a:p>
      </dgm:t>
    </dgm:pt>
    <dgm:pt modelId="{63F4D101-114C-F84F-90E3-507E51C4A95D}" type="pres">
      <dgm:prSet presAssocID="{2086C332-A63F-1442-9389-8468A22AFD07}" presName="comp1" presStyleCnt="0"/>
      <dgm:spPr/>
    </dgm:pt>
    <dgm:pt modelId="{FEB9C500-07DC-2842-BEE2-460EF06E282F}" type="pres">
      <dgm:prSet presAssocID="{2086C332-A63F-1442-9389-8468A22AFD07}" presName="circle1" presStyleLbl="node1" presStyleIdx="0" presStyleCnt="3" custLinFactNeighborX="49" custLinFactNeighborY="-55945"/>
      <dgm:spPr/>
      <dgm:t>
        <a:bodyPr/>
        <a:lstStyle/>
        <a:p>
          <a:endParaRPr lang="en-US"/>
        </a:p>
      </dgm:t>
    </dgm:pt>
    <dgm:pt modelId="{C02C8A99-DD0F-2E44-9905-BDE676005CAD}" type="pres">
      <dgm:prSet presAssocID="{2086C332-A63F-1442-9389-8468A22AFD07}" presName="c1text" presStyleLbl="node1" presStyleIdx="0" presStyleCnt="3">
        <dgm:presLayoutVars>
          <dgm:bulletEnabled val="1"/>
        </dgm:presLayoutVars>
      </dgm:prSet>
      <dgm:spPr/>
      <dgm:t>
        <a:bodyPr/>
        <a:lstStyle/>
        <a:p>
          <a:endParaRPr lang="en-US"/>
        </a:p>
      </dgm:t>
    </dgm:pt>
    <dgm:pt modelId="{323B9A74-4928-3D47-A5B5-BC9A92A96D11}" type="pres">
      <dgm:prSet presAssocID="{2086C332-A63F-1442-9389-8468A22AFD07}" presName="comp2" presStyleCnt="0"/>
      <dgm:spPr/>
    </dgm:pt>
    <dgm:pt modelId="{950AB04F-1AA3-334C-A643-211CB2095440}" type="pres">
      <dgm:prSet presAssocID="{2086C332-A63F-1442-9389-8468A22AFD07}" presName="circle2" presStyleLbl="node1" presStyleIdx="1" presStyleCnt="3" custScaleX="87893" custScaleY="87893" custLinFactNeighborX="-338" custLinFactNeighborY="-13874"/>
      <dgm:spPr/>
      <dgm:t>
        <a:bodyPr/>
        <a:lstStyle/>
        <a:p>
          <a:endParaRPr lang="en-US"/>
        </a:p>
      </dgm:t>
    </dgm:pt>
    <dgm:pt modelId="{E413555E-0046-9E45-BA73-B86B85C68BA2}" type="pres">
      <dgm:prSet presAssocID="{2086C332-A63F-1442-9389-8468A22AFD07}" presName="c2text" presStyleLbl="node1" presStyleIdx="1" presStyleCnt="3">
        <dgm:presLayoutVars>
          <dgm:bulletEnabled val="1"/>
        </dgm:presLayoutVars>
      </dgm:prSet>
      <dgm:spPr/>
      <dgm:t>
        <a:bodyPr/>
        <a:lstStyle/>
        <a:p>
          <a:endParaRPr lang="en-US"/>
        </a:p>
      </dgm:t>
    </dgm:pt>
    <dgm:pt modelId="{7FE207AA-3AEC-674A-8EAC-876E61FB6790}" type="pres">
      <dgm:prSet presAssocID="{2086C332-A63F-1442-9389-8468A22AFD07}" presName="comp3" presStyleCnt="0"/>
      <dgm:spPr/>
    </dgm:pt>
    <dgm:pt modelId="{D3C12166-D028-3345-8ACD-3F7D51F45B70}" type="pres">
      <dgm:prSet presAssocID="{2086C332-A63F-1442-9389-8468A22AFD07}" presName="circle3" presStyleLbl="node1" presStyleIdx="2" presStyleCnt="3" custScaleX="68106" custScaleY="68106" custLinFactNeighborX="71" custLinFactNeighborY="-45060"/>
      <dgm:spPr/>
      <dgm:t>
        <a:bodyPr/>
        <a:lstStyle/>
        <a:p>
          <a:endParaRPr lang="en-US"/>
        </a:p>
      </dgm:t>
    </dgm:pt>
    <dgm:pt modelId="{B5380031-5F08-DC47-BFB3-7000295EFA7F}" type="pres">
      <dgm:prSet presAssocID="{2086C332-A63F-1442-9389-8468A22AFD07}" presName="c3text" presStyleLbl="node1" presStyleIdx="2" presStyleCnt="3">
        <dgm:presLayoutVars>
          <dgm:bulletEnabled val="1"/>
        </dgm:presLayoutVars>
      </dgm:prSet>
      <dgm:spPr/>
      <dgm:t>
        <a:bodyPr/>
        <a:lstStyle/>
        <a:p>
          <a:endParaRPr lang="en-US"/>
        </a:p>
      </dgm:t>
    </dgm:pt>
  </dgm:ptLst>
  <dgm:cxnLst>
    <dgm:cxn modelId="{1A7D7142-74A4-2F41-B3FF-9E7EC4EEFC68}" srcId="{2086C332-A63F-1442-9389-8468A22AFD07}" destId="{789A69E9-6081-FD4C-91B3-F9AABC68CF40}" srcOrd="1" destOrd="0" parTransId="{3592BE1F-6F89-FA47-A577-3660B79341FF}" sibTransId="{5D26109D-4E72-6348-AB71-5493D1EC5514}"/>
    <dgm:cxn modelId="{30CA5261-2763-824C-A07F-A12FAB443D87}" type="presOf" srcId="{6AFDE59D-C3BD-4D49-AEF3-AB65539773E5}" destId="{D3C12166-D028-3345-8ACD-3F7D51F45B70}" srcOrd="0" destOrd="0" presId="urn:microsoft.com/office/officeart/2005/8/layout/venn2"/>
    <dgm:cxn modelId="{2B0AB1A9-2D8B-A74A-A374-16FDA18F46A5}" type="presOf" srcId="{789A69E9-6081-FD4C-91B3-F9AABC68CF40}" destId="{950AB04F-1AA3-334C-A643-211CB2095440}" srcOrd="0" destOrd="0" presId="urn:microsoft.com/office/officeart/2005/8/layout/venn2"/>
    <dgm:cxn modelId="{6362A03F-029D-2D46-9308-7941B15021D5}" type="presOf" srcId="{789A69E9-6081-FD4C-91B3-F9AABC68CF40}" destId="{E413555E-0046-9E45-BA73-B86B85C68BA2}" srcOrd="1" destOrd="0" presId="urn:microsoft.com/office/officeart/2005/8/layout/venn2"/>
    <dgm:cxn modelId="{A1C8E044-55A8-4943-AFB4-D4EBA407636A}" type="presOf" srcId="{A2576D40-7D1D-A643-82CE-1332C1F1DD0D}" destId="{C02C8A99-DD0F-2E44-9905-BDE676005CAD}" srcOrd="1" destOrd="0" presId="urn:microsoft.com/office/officeart/2005/8/layout/venn2"/>
    <dgm:cxn modelId="{E00283EB-351D-E84D-9495-8648DA7C666B}" type="presOf" srcId="{6AFDE59D-C3BD-4D49-AEF3-AB65539773E5}" destId="{B5380031-5F08-DC47-BFB3-7000295EFA7F}" srcOrd="1" destOrd="0" presId="urn:microsoft.com/office/officeart/2005/8/layout/venn2"/>
    <dgm:cxn modelId="{0A21DC7E-318B-BA48-A99D-F0EAB657065C}" srcId="{2086C332-A63F-1442-9389-8468A22AFD07}" destId="{6AFDE59D-C3BD-4D49-AEF3-AB65539773E5}" srcOrd="2" destOrd="0" parTransId="{EFD0B028-2B61-6D49-A329-8C71B01B61D7}" sibTransId="{FFED0BFC-CCF7-EE40-92BD-74B794BBCA2E}"/>
    <dgm:cxn modelId="{26435E07-3982-5A44-A2D7-9AD3E9CE8D63}" type="presOf" srcId="{2086C332-A63F-1442-9389-8468A22AFD07}" destId="{D6FBE2A2-9C81-CB4F-9A11-8CE4E84E63BF}" srcOrd="0" destOrd="0" presId="urn:microsoft.com/office/officeart/2005/8/layout/venn2"/>
    <dgm:cxn modelId="{B2511C24-B322-494F-A85D-2E3AAAB4EED6}" srcId="{2086C332-A63F-1442-9389-8468A22AFD07}" destId="{A2576D40-7D1D-A643-82CE-1332C1F1DD0D}" srcOrd="0" destOrd="0" parTransId="{C2F9CFC9-983C-6546-9164-C286D8DE419F}" sibTransId="{39CE2ADD-BAF2-5E44-B6B1-D4A75419EF34}"/>
    <dgm:cxn modelId="{8CA81464-4DC3-CC4B-9859-810CFBB50587}" type="presOf" srcId="{A2576D40-7D1D-A643-82CE-1332C1F1DD0D}" destId="{FEB9C500-07DC-2842-BEE2-460EF06E282F}" srcOrd="0" destOrd="0" presId="urn:microsoft.com/office/officeart/2005/8/layout/venn2"/>
    <dgm:cxn modelId="{7B028E69-33C2-0946-86E8-54DFAD086D28}" type="presParOf" srcId="{D6FBE2A2-9C81-CB4F-9A11-8CE4E84E63BF}" destId="{63F4D101-114C-F84F-90E3-507E51C4A95D}" srcOrd="0" destOrd="0" presId="urn:microsoft.com/office/officeart/2005/8/layout/venn2"/>
    <dgm:cxn modelId="{270512B5-5179-BB40-9314-7B0AE21115BD}" type="presParOf" srcId="{63F4D101-114C-F84F-90E3-507E51C4A95D}" destId="{FEB9C500-07DC-2842-BEE2-460EF06E282F}" srcOrd="0" destOrd="0" presId="urn:microsoft.com/office/officeart/2005/8/layout/venn2"/>
    <dgm:cxn modelId="{3D6E94C7-B935-B04E-8A9E-75BBC59EE432}" type="presParOf" srcId="{63F4D101-114C-F84F-90E3-507E51C4A95D}" destId="{C02C8A99-DD0F-2E44-9905-BDE676005CAD}" srcOrd="1" destOrd="0" presId="urn:microsoft.com/office/officeart/2005/8/layout/venn2"/>
    <dgm:cxn modelId="{1C908160-73D2-5D4F-B0B9-80A49625B42F}" type="presParOf" srcId="{D6FBE2A2-9C81-CB4F-9A11-8CE4E84E63BF}" destId="{323B9A74-4928-3D47-A5B5-BC9A92A96D11}" srcOrd="1" destOrd="0" presId="urn:microsoft.com/office/officeart/2005/8/layout/venn2"/>
    <dgm:cxn modelId="{E8ED295F-F568-E24A-A3FA-AA84FE7D2DB2}" type="presParOf" srcId="{323B9A74-4928-3D47-A5B5-BC9A92A96D11}" destId="{950AB04F-1AA3-334C-A643-211CB2095440}" srcOrd="0" destOrd="0" presId="urn:microsoft.com/office/officeart/2005/8/layout/venn2"/>
    <dgm:cxn modelId="{8269F662-FB1B-A04C-B39C-C5DA76F721A3}" type="presParOf" srcId="{323B9A74-4928-3D47-A5B5-BC9A92A96D11}" destId="{E413555E-0046-9E45-BA73-B86B85C68BA2}" srcOrd="1" destOrd="0" presId="urn:microsoft.com/office/officeart/2005/8/layout/venn2"/>
    <dgm:cxn modelId="{B7ED1A9E-EA5B-124D-8DE9-EFC3961A03A5}" type="presParOf" srcId="{D6FBE2A2-9C81-CB4F-9A11-8CE4E84E63BF}" destId="{7FE207AA-3AEC-674A-8EAC-876E61FB6790}" srcOrd="2" destOrd="0" presId="urn:microsoft.com/office/officeart/2005/8/layout/venn2"/>
    <dgm:cxn modelId="{3110C670-B990-2B46-A27B-CE9BB711A5AB}" type="presParOf" srcId="{7FE207AA-3AEC-674A-8EAC-876E61FB6790}" destId="{D3C12166-D028-3345-8ACD-3F7D51F45B70}" srcOrd="0" destOrd="0" presId="urn:microsoft.com/office/officeart/2005/8/layout/venn2"/>
    <dgm:cxn modelId="{EB7559D2-AF76-9445-BD9A-B28BF8747EB3}" type="presParOf" srcId="{7FE207AA-3AEC-674A-8EAC-876E61FB6790}" destId="{B5380031-5F08-DC47-BFB3-7000295EFA7F}"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86C332-A63F-1442-9389-8468A22AFD07}" type="doc">
      <dgm:prSet loTypeId="urn:microsoft.com/office/officeart/2005/8/layout/venn2" loCatId="" qsTypeId="urn:microsoft.com/office/officeart/2005/8/quickstyle/simple2" qsCatId="simple" csTypeId="urn:microsoft.com/office/officeart/2005/8/colors/accent1_2" csCatId="accent1" phldr="1"/>
      <dgm:spPr/>
      <dgm:t>
        <a:bodyPr/>
        <a:lstStyle/>
        <a:p>
          <a:endParaRPr lang="en-US"/>
        </a:p>
      </dgm:t>
    </dgm:pt>
    <dgm:pt modelId="{A2576D40-7D1D-A643-82CE-1332C1F1DD0D}">
      <dgm:prSet phldrT="[Text]" custT="1"/>
      <dgm:spPr>
        <a:solidFill>
          <a:srgbClr val="444445">
            <a:alpha val="70000"/>
          </a:srgbClr>
        </a:solidFill>
        <a:ln>
          <a:noFill/>
        </a:ln>
        <a:effectLst/>
      </dgm:spPr>
      <dgm:t>
        <a:bodyPr/>
        <a:lstStyle/>
        <a:p>
          <a:pPr algn="ctr"/>
          <a:r>
            <a:rPr lang="en-US" sz="2400" b="1" dirty="0" smtClean="0">
              <a:latin typeface="Glacial Indifference" charset="0"/>
              <a:ea typeface="Glacial Indifference" charset="0"/>
              <a:cs typeface="Glacial Indifference" charset="0"/>
            </a:rPr>
            <a:t> </a:t>
          </a:r>
          <a:r>
            <a:rPr lang="en-US" sz="2400" b="1" dirty="0" smtClean="0">
              <a:latin typeface="Glacial Indifference" charset="0"/>
              <a:ea typeface="Glacial Indifference" charset="0"/>
              <a:cs typeface="Glacial Indifference" charset="0"/>
            </a:rPr>
            <a:t>37K</a:t>
          </a:r>
          <a:endParaRPr lang="en-US" sz="2400" b="1" dirty="0">
            <a:latin typeface="Glacial Indifference" charset="0"/>
            <a:ea typeface="Glacial Indifference" charset="0"/>
            <a:cs typeface="Glacial Indifference" charset="0"/>
          </a:endParaRPr>
        </a:p>
      </dgm:t>
    </dgm:pt>
    <dgm:pt modelId="{C2F9CFC9-983C-6546-9164-C286D8DE419F}" type="parTrans" cxnId="{B2511C24-B322-494F-A85D-2E3AAAB4EED6}">
      <dgm:prSet/>
      <dgm:spPr/>
      <dgm:t>
        <a:bodyPr/>
        <a:lstStyle/>
        <a:p>
          <a:endParaRPr lang="en-US"/>
        </a:p>
      </dgm:t>
    </dgm:pt>
    <dgm:pt modelId="{39CE2ADD-BAF2-5E44-B6B1-D4A75419EF34}" type="sibTrans" cxnId="{B2511C24-B322-494F-A85D-2E3AAAB4EED6}">
      <dgm:prSet/>
      <dgm:spPr/>
      <dgm:t>
        <a:bodyPr/>
        <a:lstStyle/>
        <a:p>
          <a:endParaRPr lang="en-US"/>
        </a:p>
      </dgm:t>
    </dgm:pt>
    <dgm:pt modelId="{789A69E9-6081-FD4C-91B3-F9AABC68CF40}">
      <dgm:prSet phldrT="[Text]" custT="1"/>
      <dgm:spPr>
        <a:solidFill>
          <a:schemeClr val="bg1">
            <a:alpha val="70000"/>
          </a:schemeClr>
        </a:solidFill>
        <a:ln>
          <a:noFill/>
        </a:ln>
        <a:effectLst/>
      </dgm:spPr>
      <dgm:t>
        <a:bodyPr/>
        <a:lstStyle/>
        <a:p>
          <a:pPr algn="ctr"/>
          <a:r>
            <a:rPr lang="en-US" sz="2400" b="1" dirty="0" smtClean="0">
              <a:latin typeface="Glacial Indifference" charset="0"/>
              <a:ea typeface="Glacial Indifference" charset="0"/>
              <a:cs typeface="Glacial Indifference" charset="0"/>
            </a:rPr>
            <a:t>12K</a:t>
          </a:r>
          <a:endParaRPr lang="en-US" sz="2400" b="1" dirty="0">
            <a:latin typeface="Glacial Indifference" charset="0"/>
            <a:ea typeface="Glacial Indifference" charset="0"/>
            <a:cs typeface="Glacial Indifference" charset="0"/>
          </a:endParaRPr>
        </a:p>
      </dgm:t>
    </dgm:pt>
    <dgm:pt modelId="{3592BE1F-6F89-FA47-A577-3660B79341FF}" type="parTrans" cxnId="{1A7D7142-74A4-2F41-B3FF-9E7EC4EEFC68}">
      <dgm:prSet/>
      <dgm:spPr/>
      <dgm:t>
        <a:bodyPr/>
        <a:lstStyle/>
        <a:p>
          <a:endParaRPr lang="en-US"/>
        </a:p>
      </dgm:t>
    </dgm:pt>
    <dgm:pt modelId="{5D26109D-4E72-6348-AB71-5493D1EC5514}" type="sibTrans" cxnId="{1A7D7142-74A4-2F41-B3FF-9E7EC4EEFC68}">
      <dgm:prSet/>
      <dgm:spPr/>
      <dgm:t>
        <a:bodyPr/>
        <a:lstStyle/>
        <a:p>
          <a:endParaRPr lang="en-US"/>
        </a:p>
      </dgm:t>
    </dgm:pt>
    <dgm:pt modelId="{6AFDE59D-C3BD-4D49-AEF3-AB65539773E5}">
      <dgm:prSet phldrT="[Text]" custT="1"/>
      <dgm:spPr>
        <a:solidFill>
          <a:schemeClr val="bg1">
            <a:alpha val="70000"/>
          </a:schemeClr>
        </a:solidFill>
        <a:ln>
          <a:noFill/>
        </a:ln>
        <a:effectLst/>
      </dgm:spPr>
      <dgm:t>
        <a:bodyPr/>
        <a:lstStyle/>
        <a:p>
          <a:pPr algn="ctr"/>
          <a:r>
            <a:rPr lang="en-US" sz="2400" b="1" dirty="0" smtClean="0">
              <a:solidFill>
                <a:srgbClr val="00B4D2"/>
              </a:solidFill>
              <a:latin typeface="Glacial Indifference" charset="0"/>
              <a:ea typeface="Glacial Indifference" charset="0"/>
              <a:cs typeface="Glacial Indifference" charset="0"/>
            </a:rPr>
            <a:t>9K</a:t>
          </a:r>
          <a:endParaRPr lang="en-US" sz="2400" b="1" dirty="0">
            <a:solidFill>
              <a:srgbClr val="00B4D2"/>
            </a:solidFill>
            <a:latin typeface="Glacial Indifference" charset="0"/>
            <a:ea typeface="Glacial Indifference" charset="0"/>
            <a:cs typeface="Glacial Indifference" charset="0"/>
          </a:endParaRPr>
        </a:p>
      </dgm:t>
    </dgm:pt>
    <dgm:pt modelId="{EFD0B028-2B61-6D49-A329-8C71B01B61D7}" type="parTrans" cxnId="{0A21DC7E-318B-BA48-A99D-F0EAB657065C}">
      <dgm:prSet/>
      <dgm:spPr/>
      <dgm:t>
        <a:bodyPr/>
        <a:lstStyle/>
        <a:p>
          <a:endParaRPr lang="en-US"/>
        </a:p>
      </dgm:t>
    </dgm:pt>
    <dgm:pt modelId="{FFED0BFC-CCF7-EE40-92BD-74B794BBCA2E}" type="sibTrans" cxnId="{0A21DC7E-318B-BA48-A99D-F0EAB657065C}">
      <dgm:prSet/>
      <dgm:spPr/>
      <dgm:t>
        <a:bodyPr/>
        <a:lstStyle/>
        <a:p>
          <a:endParaRPr lang="en-US"/>
        </a:p>
      </dgm:t>
    </dgm:pt>
    <dgm:pt modelId="{D6FBE2A2-9C81-CB4F-9A11-8CE4E84E63BF}" type="pres">
      <dgm:prSet presAssocID="{2086C332-A63F-1442-9389-8468A22AFD07}" presName="Name0" presStyleCnt="0">
        <dgm:presLayoutVars>
          <dgm:chMax val="7"/>
          <dgm:resizeHandles val="exact"/>
        </dgm:presLayoutVars>
      </dgm:prSet>
      <dgm:spPr/>
      <dgm:t>
        <a:bodyPr/>
        <a:lstStyle/>
        <a:p>
          <a:endParaRPr lang="en-US"/>
        </a:p>
      </dgm:t>
    </dgm:pt>
    <dgm:pt modelId="{63F4D101-114C-F84F-90E3-507E51C4A95D}" type="pres">
      <dgm:prSet presAssocID="{2086C332-A63F-1442-9389-8468A22AFD07}" presName="comp1" presStyleCnt="0"/>
      <dgm:spPr/>
    </dgm:pt>
    <dgm:pt modelId="{FEB9C500-07DC-2842-BEE2-460EF06E282F}" type="pres">
      <dgm:prSet presAssocID="{2086C332-A63F-1442-9389-8468A22AFD07}" presName="circle1" presStyleLbl="node1" presStyleIdx="0" presStyleCnt="3" custLinFactNeighborX="49" custLinFactNeighborY="-55945"/>
      <dgm:spPr/>
      <dgm:t>
        <a:bodyPr/>
        <a:lstStyle/>
        <a:p>
          <a:endParaRPr lang="en-US"/>
        </a:p>
      </dgm:t>
    </dgm:pt>
    <dgm:pt modelId="{C02C8A99-DD0F-2E44-9905-BDE676005CAD}" type="pres">
      <dgm:prSet presAssocID="{2086C332-A63F-1442-9389-8468A22AFD07}" presName="c1text" presStyleLbl="node1" presStyleIdx="0" presStyleCnt="3">
        <dgm:presLayoutVars>
          <dgm:bulletEnabled val="1"/>
        </dgm:presLayoutVars>
      </dgm:prSet>
      <dgm:spPr/>
      <dgm:t>
        <a:bodyPr/>
        <a:lstStyle/>
        <a:p>
          <a:endParaRPr lang="en-US"/>
        </a:p>
      </dgm:t>
    </dgm:pt>
    <dgm:pt modelId="{323B9A74-4928-3D47-A5B5-BC9A92A96D11}" type="pres">
      <dgm:prSet presAssocID="{2086C332-A63F-1442-9389-8468A22AFD07}" presName="comp2" presStyleCnt="0"/>
      <dgm:spPr/>
    </dgm:pt>
    <dgm:pt modelId="{950AB04F-1AA3-334C-A643-211CB2095440}" type="pres">
      <dgm:prSet presAssocID="{2086C332-A63F-1442-9389-8468A22AFD07}" presName="circle2" presStyleLbl="node1" presStyleIdx="1" presStyleCnt="3" custScaleX="87893" custScaleY="87893" custLinFactNeighborX="-338" custLinFactNeighborY="-13874"/>
      <dgm:spPr/>
      <dgm:t>
        <a:bodyPr/>
        <a:lstStyle/>
        <a:p>
          <a:endParaRPr lang="en-US"/>
        </a:p>
      </dgm:t>
    </dgm:pt>
    <dgm:pt modelId="{E413555E-0046-9E45-BA73-B86B85C68BA2}" type="pres">
      <dgm:prSet presAssocID="{2086C332-A63F-1442-9389-8468A22AFD07}" presName="c2text" presStyleLbl="node1" presStyleIdx="1" presStyleCnt="3">
        <dgm:presLayoutVars>
          <dgm:bulletEnabled val="1"/>
        </dgm:presLayoutVars>
      </dgm:prSet>
      <dgm:spPr/>
      <dgm:t>
        <a:bodyPr/>
        <a:lstStyle/>
        <a:p>
          <a:endParaRPr lang="en-US"/>
        </a:p>
      </dgm:t>
    </dgm:pt>
    <dgm:pt modelId="{7FE207AA-3AEC-674A-8EAC-876E61FB6790}" type="pres">
      <dgm:prSet presAssocID="{2086C332-A63F-1442-9389-8468A22AFD07}" presName="comp3" presStyleCnt="0"/>
      <dgm:spPr/>
    </dgm:pt>
    <dgm:pt modelId="{D3C12166-D028-3345-8ACD-3F7D51F45B70}" type="pres">
      <dgm:prSet presAssocID="{2086C332-A63F-1442-9389-8468A22AFD07}" presName="circle3" presStyleLbl="node1" presStyleIdx="2" presStyleCnt="3" custScaleX="68106" custScaleY="68106" custLinFactNeighborX="71" custLinFactNeighborY="-45060"/>
      <dgm:spPr/>
      <dgm:t>
        <a:bodyPr/>
        <a:lstStyle/>
        <a:p>
          <a:endParaRPr lang="en-US"/>
        </a:p>
      </dgm:t>
    </dgm:pt>
    <dgm:pt modelId="{B5380031-5F08-DC47-BFB3-7000295EFA7F}" type="pres">
      <dgm:prSet presAssocID="{2086C332-A63F-1442-9389-8468A22AFD07}" presName="c3text" presStyleLbl="node1" presStyleIdx="2" presStyleCnt="3">
        <dgm:presLayoutVars>
          <dgm:bulletEnabled val="1"/>
        </dgm:presLayoutVars>
      </dgm:prSet>
      <dgm:spPr/>
      <dgm:t>
        <a:bodyPr/>
        <a:lstStyle/>
        <a:p>
          <a:endParaRPr lang="en-US"/>
        </a:p>
      </dgm:t>
    </dgm:pt>
  </dgm:ptLst>
  <dgm:cxnLst>
    <dgm:cxn modelId="{B2511C24-B322-494F-A85D-2E3AAAB4EED6}" srcId="{2086C332-A63F-1442-9389-8468A22AFD07}" destId="{A2576D40-7D1D-A643-82CE-1332C1F1DD0D}" srcOrd="0" destOrd="0" parTransId="{C2F9CFC9-983C-6546-9164-C286D8DE419F}" sibTransId="{39CE2ADD-BAF2-5E44-B6B1-D4A75419EF34}"/>
    <dgm:cxn modelId="{AAA3203A-37E0-F54F-A39C-E122205CFA19}" type="presOf" srcId="{A2576D40-7D1D-A643-82CE-1332C1F1DD0D}" destId="{FEB9C500-07DC-2842-BEE2-460EF06E282F}" srcOrd="0" destOrd="0" presId="urn:microsoft.com/office/officeart/2005/8/layout/venn2"/>
    <dgm:cxn modelId="{DB63DA48-98C7-E544-80A2-E6735BB01469}" type="presOf" srcId="{789A69E9-6081-FD4C-91B3-F9AABC68CF40}" destId="{950AB04F-1AA3-334C-A643-211CB2095440}" srcOrd="0" destOrd="0" presId="urn:microsoft.com/office/officeart/2005/8/layout/venn2"/>
    <dgm:cxn modelId="{090B7368-2EEF-884C-912A-939E8212CFD9}" type="presOf" srcId="{2086C332-A63F-1442-9389-8468A22AFD07}" destId="{D6FBE2A2-9C81-CB4F-9A11-8CE4E84E63BF}" srcOrd="0" destOrd="0" presId="urn:microsoft.com/office/officeart/2005/8/layout/venn2"/>
    <dgm:cxn modelId="{1A7D7142-74A4-2F41-B3FF-9E7EC4EEFC68}" srcId="{2086C332-A63F-1442-9389-8468A22AFD07}" destId="{789A69E9-6081-FD4C-91B3-F9AABC68CF40}" srcOrd="1" destOrd="0" parTransId="{3592BE1F-6F89-FA47-A577-3660B79341FF}" sibTransId="{5D26109D-4E72-6348-AB71-5493D1EC5514}"/>
    <dgm:cxn modelId="{44F44B5F-92A4-E14F-86FA-C5A7E8AD7211}" type="presOf" srcId="{A2576D40-7D1D-A643-82CE-1332C1F1DD0D}" destId="{C02C8A99-DD0F-2E44-9905-BDE676005CAD}" srcOrd="1" destOrd="0" presId="urn:microsoft.com/office/officeart/2005/8/layout/venn2"/>
    <dgm:cxn modelId="{1E5228D1-B3CD-1340-8C2F-CFD48EAEE061}" type="presOf" srcId="{6AFDE59D-C3BD-4D49-AEF3-AB65539773E5}" destId="{D3C12166-D028-3345-8ACD-3F7D51F45B70}" srcOrd="0" destOrd="0" presId="urn:microsoft.com/office/officeart/2005/8/layout/venn2"/>
    <dgm:cxn modelId="{0A21DC7E-318B-BA48-A99D-F0EAB657065C}" srcId="{2086C332-A63F-1442-9389-8468A22AFD07}" destId="{6AFDE59D-C3BD-4D49-AEF3-AB65539773E5}" srcOrd="2" destOrd="0" parTransId="{EFD0B028-2B61-6D49-A329-8C71B01B61D7}" sibTransId="{FFED0BFC-CCF7-EE40-92BD-74B794BBCA2E}"/>
    <dgm:cxn modelId="{350DE428-6596-E64F-9AB9-F2DEFF3A5AB2}" type="presOf" srcId="{789A69E9-6081-FD4C-91B3-F9AABC68CF40}" destId="{E413555E-0046-9E45-BA73-B86B85C68BA2}" srcOrd="1" destOrd="0" presId="urn:microsoft.com/office/officeart/2005/8/layout/venn2"/>
    <dgm:cxn modelId="{6E206C92-F9A1-EF48-9C12-427C3357E420}" type="presOf" srcId="{6AFDE59D-C3BD-4D49-AEF3-AB65539773E5}" destId="{B5380031-5F08-DC47-BFB3-7000295EFA7F}" srcOrd="1" destOrd="0" presId="urn:microsoft.com/office/officeart/2005/8/layout/venn2"/>
    <dgm:cxn modelId="{964D3878-C147-0740-95FE-682642349E20}" type="presParOf" srcId="{D6FBE2A2-9C81-CB4F-9A11-8CE4E84E63BF}" destId="{63F4D101-114C-F84F-90E3-507E51C4A95D}" srcOrd="0" destOrd="0" presId="urn:microsoft.com/office/officeart/2005/8/layout/venn2"/>
    <dgm:cxn modelId="{F8CF564E-C717-474D-BAE9-7E6275E7361B}" type="presParOf" srcId="{63F4D101-114C-F84F-90E3-507E51C4A95D}" destId="{FEB9C500-07DC-2842-BEE2-460EF06E282F}" srcOrd="0" destOrd="0" presId="urn:microsoft.com/office/officeart/2005/8/layout/venn2"/>
    <dgm:cxn modelId="{BCDEBA1D-463E-2840-B1A5-EBD85B77DB81}" type="presParOf" srcId="{63F4D101-114C-F84F-90E3-507E51C4A95D}" destId="{C02C8A99-DD0F-2E44-9905-BDE676005CAD}" srcOrd="1" destOrd="0" presId="urn:microsoft.com/office/officeart/2005/8/layout/venn2"/>
    <dgm:cxn modelId="{13920F32-625F-C640-8DD4-0636E9081B29}" type="presParOf" srcId="{D6FBE2A2-9C81-CB4F-9A11-8CE4E84E63BF}" destId="{323B9A74-4928-3D47-A5B5-BC9A92A96D11}" srcOrd="1" destOrd="0" presId="urn:microsoft.com/office/officeart/2005/8/layout/venn2"/>
    <dgm:cxn modelId="{D4FAF11A-34E2-4147-BC33-D45D485BE18F}" type="presParOf" srcId="{323B9A74-4928-3D47-A5B5-BC9A92A96D11}" destId="{950AB04F-1AA3-334C-A643-211CB2095440}" srcOrd="0" destOrd="0" presId="urn:microsoft.com/office/officeart/2005/8/layout/venn2"/>
    <dgm:cxn modelId="{A58D2B83-A4A0-3644-931B-7E5A374CCEC4}" type="presParOf" srcId="{323B9A74-4928-3D47-A5B5-BC9A92A96D11}" destId="{E413555E-0046-9E45-BA73-B86B85C68BA2}" srcOrd="1" destOrd="0" presId="urn:microsoft.com/office/officeart/2005/8/layout/venn2"/>
    <dgm:cxn modelId="{521ED5CD-99C4-7944-8154-8447D0E2A2F4}" type="presParOf" srcId="{D6FBE2A2-9C81-CB4F-9A11-8CE4E84E63BF}" destId="{7FE207AA-3AEC-674A-8EAC-876E61FB6790}" srcOrd="2" destOrd="0" presId="urn:microsoft.com/office/officeart/2005/8/layout/venn2"/>
    <dgm:cxn modelId="{6A00C9A3-F298-684F-8C99-526ACED38840}" type="presParOf" srcId="{7FE207AA-3AEC-674A-8EAC-876E61FB6790}" destId="{D3C12166-D028-3345-8ACD-3F7D51F45B70}" srcOrd="0" destOrd="0" presId="urn:microsoft.com/office/officeart/2005/8/layout/venn2"/>
    <dgm:cxn modelId="{210FB0D1-B6FD-FB42-8A5B-ACAE9D525FB6}" type="presParOf" srcId="{7FE207AA-3AEC-674A-8EAC-876E61FB6790}" destId="{B5380031-5F08-DC47-BFB3-7000295EFA7F}"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9C500-07DC-2842-BEE2-460EF06E282F}">
      <dsp:nvSpPr>
        <dsp:cNvPr id="0" name=""/>
        <dsp:cNvSpPr/>
      </dsp:nvSpPr>
      <dsp:spPr>
        <a:xfrm>
          <a:off x="886278" y="0"/>
          <a:ext cx="3614704" cy="3614704"/>
        </a:xfrm>
        <a:prstGeom prst="ellipse">
          <a:avLst/>
        </a:prstGeom>
        <a:solidFill>
          <a:srgbClr val="444445">
            <a:alpha val="70000"/>
          </a:srgb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latin typeface="Glacial Indifference" charset="0"/>
              <a:ea typeface="Glacial Indifference" charset="0"/>
              <a:cs typeface="Glacial Indifference" charset="0"/>
            </a:rPr>
            <a:t> 200M</a:t>
          </a:r>
          <a:endParaRPr lang="en-US" sz="2400" b="1" kern="1200" dirty="0">
            <a:latin typeface="Glacial Indifference" charset="0"/>
            <a:ea typeface="Glacial Indifference" charset="0"/>
            <a:cs typeface="Glacial Indifference" charset="0"/>
          </a:endParaRPr>
        </a:p>
      </dsp:txBody>
      <dsp:txXfrm>
        <a:off x="2061960" y="180735"/>
        <a:ext cx="1263339" cy="542205"/>
      </dsp:txXfrm>
    </dsp:sp>
    <dsp:sp modelId="{950AB04F-1AA3-334C-A643-211CB2095440}">
      <dsp:nvSpPr>
        <dsp:cNvPr id="0" name=""/>
        <dsp:cNvSpPr/>
      </dsp:nvSpPr>
      <dsp:spPr>
        <a:xfrm>
          <a:off x="1491293" y="691660"/>
          <a:ext cx="2382803" cy="2382803"/>
        </a:xfrm>
        <a:prstGeom prst="ellipse">
          <a:avLst/>
        </a:prstGeom>
        <a:solidFill>
          <a:schemeClr val="bg1">
            <a:alpha val="70000"/>
          </a:scheme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latin typeface="Glacial Indifference" charset="0"/>
              <a:ea typeface="Glacial Indifference" charset="0"/>
              <a:cs typeface="Glacial Indifference" charset="0"/>
            </a:rPr>
            <a:t>40M</a:t>
          </a:r>
          <a:endParaRPr lang="en-US" sz="2400" b="1" kern="1200" dirty="0">
            <a:latin typeface="Glacial Indifference" charset="0"/>
            <a:ea typeface="Glacial Indifference" charset="0"/>
            <a:cs typeface="Glacial Indifference" charset="0"/>
          </a:endParaRPr>
        </a:p>
      </dsp:txBody>
      <dsp:txXfrm>
        <a:off x="2127502" y="840585"/>
        <a:ext cx="1110386" cy="446775"/>
      </dsp:txXfrm>
    </dsp:sp>
    <dsp:sp modelId="{D3C12166-D028-3345-8ACD-3F7D51F45B70}">
      <dsp:nvSpPr>
        <dsp:cNvPr id="0" name=""/>
        <dsp:cNvSpPr/>
      </dsp:nvSpPr>
      <dsp:spPr>
        <a:xfrm>
          <a:off x="2077684" y="1281177"/>
          <a:ext cx="1230915" cy="1230915"/>
        </a:xfrm>
        <a:prstGeom prst="ellipse">
          <a:avLst/>
        </a:prstGeom>
        <a:solidFill>
          <a:schemeClr val="bg1">
            <a:alpha val="70000"/>
          </a:scheme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B4D2"/>
              </a:solidFill>
              <a:latin typeface="Glacial Indifference" charset="0"/>
              <a:ea typeface="Glacial Indifference" charset="0"/>
              <a:cs typeface="Glacial Indifference" charset="0"/>
            </a:rPr>
            <a:t>5M</a:t>
          </a:r>
          <a:endParaRPr lang="en-US" sz="2400" b="1" kern="1200" dirty="0">
            <a:solidFill>
              <a:srgbClr val="00B4D2"/>
            </a:solidFill>
            <a:latin typeface="Glacial Indifference" charset="0"/>
            <a:ea typeface="Glacial Indifference" charset="0"/>
            <a:cs typeface="Glacial Indifference" charset="0"/>
          </a:endParaRPr>
        </a:p>
      </dsp:txBody>
      <dsp:txXfrm>
        <a:off x="2257947" y="1588906"/>
        <a:ext cx="870388" cy="615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9C500-07DC-2842-BEE2-460EF06E282F}">
      <dsp:nvSpPr>
        <dsp:cNvPr id="0" name=""/>
        <dsp:cNvSpPr/>
      </dsp:nvSpPr>
      <dsp:spPr>
        <a:xfrm>
          <a:off x="886278" y="0"/>
          <a:ext cx="3614704" cy="3614704"/>
        </a:xfrm>
        <a:prstGeom prst="ellipse">
          <a:avLst/>
        </a:prstGeom>
        <a:solidFill>
          <a:srgbClr val="444445">
            <a:alpha val="70000"/>
          </a:srgb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latin typeface="Glacial Indifference" charset="0"/>
              <a:ea typeface="Glacial Indifference" charset="0"/>
              <a:cs typeface="Glacial Indifference" charset="0"/>
            </a:rPr>
            <a:t> </a:t>
          </a:r>
          <a:r>
            <a:rPr lang="en-US" sz="2400" b="1" kern="1200" dirty="0" smtClean="0">
              <a:latin typeface="Glacial Indifference" charset="0"/>
              <a:ea typeface="Glacial Indifference" charset="0"/>
              <a:cs typeface="Glacial Indifference" charset="0"/>
            </a:rPr>
            <a:t>37K</a:t>
          </a:r>
          <a:endParaRPr lang="en-US" sz="2400" b="1" kern="1200" dirty="0">
            <a:latin typeface="Glacial Indifference" charset="0"/>
            <a:ea typeface="Glacial Indifference" charset="0"/>
            <a:cs typeface="Glacial Indifference" charset="0"/>
          </a:endParaRPr>
        </a:p>
      </dsp:txBody>
      <dsp:txXfrm>
        <a:off x="2061960" y="180735"/>
        <a:ext cx="1263339" cy="542205"/>
      </dsp:txXfrm>
    </dsp:sp>
    <dsp:sp modelId="{950AB04F-1AA3-334C-A643-211CB2095440}">
      <dsp:nvSpPr>
        <dsp:cNvPr id="0" name=""/>
        <dsp:cNvSpPr/>
      </dsp:nvSpPr>
      <dsp:spPr>
        <a:xfrm>
          <a:off x="1491293" y="691660"/>
          <a:ext cx="2382803" cy="2382803"/>
        </a:xfrm>
        <a:prstGeom prst="ellipse">
          <a:avLst/>
        </a:prstGeom>
        <a:solidFill>
          <a:schemeClr val="bg1">
            <a:alpha val="70000"/>
          </a:scheme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latin typeface="Glacial Indifference" charset="0"/>
              <a:ea typeface="Glacial Indifference" charset="0"/>
              <a:cs typeface="Glacial Indifference" charset="0"/>
            </a:rPr>
            <a:t>12K</a:t>
          </a:r>
          <a:endParaRPr lang="en-US" sz="2400" b="1" kern="1200" dirty="0">
            <a:latin typeface="Glacial Indifference" charset="0"/>
            <a:ea typeface="Glacial Indifference" charset="0"/>
            <a:cs typeface="Glacial Indifference" charset="0"/>
          </a:endParaRPr>
        </a:p>
      </dsp:txBody>
      <dsp:txXfrm>
        <a:off x="2127502" y="840585"/>
        <a:ext cx="1110386" cy="446775"/>
      </dsp:txXfrm>
    </dsp:sp>
    <dsp:sp modelId="{D3C12166-D028-3345-8ACD-3F7D51F45B70}">
      <dsp:nvSpPr>
        <dsp:cNvPr id="0" name=""/>
        <dsp:cNvSpPr/>
      </dsp:nvSpPr>
      <dsp:spPr>
        <a:xfrm>
          <a:off x="2077684" y="1281177"/>
          <a:ext cx="1230915" cy="1230915"/>
        </a:xfrm>
        <a:prstGeom prst="ellipse">
          <a:avLst/>
        </a:prstGeom>
        <a:solidFill>
          <a:schemeClr val="bg1">
            <a:alpha val="70000"/>
          </a:scheme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B4D2"/>
              </a:solidFill>
              <a:latin typeface="Glacial Indifference" charset="0"/>
              <a:ea typeface="Glacial Indifference" charset="0"/>
              <a:cs typeface="Glacial Indifference" charset="0"/>
            </a:rPr>
            <a:t>9K</a:t>
          </a:r>
          <a:endParaRPr lang="en-US" sz="2400" b="1" kern="1200" dirty="0">
            <a:solidFill>
              <a:srgbClr val="00B4D2"/>
            </a:solidFill>
            <a:latin typeface="Glacial Indifference" charset="0"/>
            <a:ea typeface="Glacial Indifference" charset="0"/>
            <a:cs typeface="Glacial Indifference" charset="0"/>
          </a:endParaRPr>
        </a:p>
      </dsp:txBody>
      <dsp:txXfrm>
        <a:off x="2257947" y="1588906"/>
        <a:ext cx="870388" cy="615457"/>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115821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neuehouse.co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FONTING: we’re using </a:t>
            </a:r>
            <a:r>
              <a:rPr lang="en-US" dirty="0" err="1" smtClean="0"/>
              <a:t>nexa</a:t>
            </a:r>
            <a:r>
              <a:rPr lang="en-US" dirty="0" smtClean="0"/>
              <a:t> bold here, but glacial</a:t>
            </a:r>
            <a:r>
              <a:rPr lang="en-US" baseline="0" dirty="0" smtClean="0"/>
              <a:t> indifference elsewhere. Thoughts?</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dirty="0" smtClean="0"/>
              <a:t>1AA6C9</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A5A5A6</a:t>
            </a:r>
            <a:endParaRPr dirty="0"/>
          </a:p>
        </p:txBody>
      </p:sp>
    </p:spTree>
    <p:extLst>
      <p:ext uri="{BB962C8B-B14F-4D97-AF65-F5344CB8AC3E}">
        <p14:creationId xmlns:p14="http://schemas.microsoft.com/office/powerpoint/2010/main" val="1227619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326</a:t>
            </a:r>
            <a:r>
              <a:rPr lang="en-US" baseline="0" dirty="0" smtClean="0"/>
              <a:t> in US</a:t>
            </a:r>
          </a:p>
          <a:p>
            <a:pPr marL="0" lvl="0" indent="0">
              <a:spcBef>
                <a:spcPts val="0"/>
              </a:spcBef>
              <a:spcAft>
                <a:spcPts val="0"/>
              </a:spcAft>
              <a:buNone/>
            </a:pPr>
            <a:r>
              <a:rPr lang="en-US" baseline="0" dirty="0" smtClean="0"/>
              <a:t>47.8 over 65</a:t>
            </a:r>
          </a:p>
          <a:p>
            <a:pPr marL="0" lvl="0" indent="0">
              <a:spcBef>
                <a:spcPts val="0"/>
              </a:spcBef>
              <a:spcAft>
                <a:spcPts val="0"/>
              </a:spcAft>
              <a:buNone/>
            </a:pPr>
            <a:r>
              <a:rPr lang="en-US" baseline="0" dirty="0" smtClean="0"/>
              <a:t>Under 18 74M</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US" dirty="0" smtClean="0"/>
              <a:t>NEED 326 NUMBER TO NOT INCLUDE ADULTS</a:t>
            </a:r>
            <a:r>
              <a:rPr lang="en-US" baseline="0" dirty="0" smtClean="0"/>
              <a:t> OVER 65, NOT INCLUDE KIDS UNDER 18</a:t>
            </a:r>
          </a:p>
          <a:p>
            <a:pPr marL="0" lvl="0" indent="0">
              <a:spcBef>
                <a:spcPts val="0"/>
              </a:spcBef>
              <a:spcAft>
                <a:spcPts val="0"/>
              </a:spcAft>
              <a:buNone/>
            </a:pPr>
            <a:r>
              <a:rPr lang="en-US" baseline="0" dirty="0" smtClean="0"/>
              <a:t>DO CONCENTRIC CIRCLES, NOT THE OVAL</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 dirty="0" smtClean="0"/>
              <a:t>57.3</a:t>
            </a:r>
            <a:endParaRPr dirty="0"/>
          </a:p>
          <a:p>
            <a:pPr marL="0" lvl="0" indent="0" rtl="0">
              <a:spcBef>
                <a:spcPts val="0"/>
              </a:spcBef>
              <a:spcAft>
                <a:spcPts val="0"/>
              </a:spcAft>
              <a:buNone/>
            </a:pPr>
            <a:r>
              <a:rPr lang="en" dirty="0"/>
              <a:t>Need % that go to the gym less than 8x per </a:t>
            </a:r>
            <a:r>
              <a:rPr lang="en" dirty="0" smtClean="0"/>
              <a:t>month</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Maybe concentric circles</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Market comp, center align</a:t>
            </a:r>
          </a:p>
          <a:p>
            <a:pPr marL="0" lvl="0" indent="0" rtl="0">
              <a:spcBef>
                <a:spcPts val="0"/>
              </a:spcBef>
              <a:spcAft>
                <a:spcPts val="0"/>
              </a:spcAft>
              <a:buNone/>
            </a:pPr>
            <a:r>
              <a:rPr lang="en-US" dirty="0" err="1" smtClean="0"/>
              <a:t>Wrapo</a:t>
            </a:r>
            <a:r>
              <a:rPr lang="en-US" dirty="0" smtClean="0"/>
              <a:t> more </a:t>
            </a:r>
            <a:r>
              <a:rPr lang="en-US" dirty="0" err="1" smtClean="0"/>
              <a:t>evely</a:t>
            </a:r>
            <a:endParaRPr dirty="0"/>
          </a:p>
        </p:txBody>
      </p:sp>
    </p:spTree>
    <p:extLst>
      <p:ext uri="{BB962C8B-B14F-4D97-AF65-F5344CB8AC3E}">
        <p14:creationId xmlns:p14="http://schemas.microsoft.com/office/powerpoint/2010/main" val="841927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smtClean="0"/>
              <a:t>Revenue Split of Gym Time Usage</a:t>
            </a:r>
          </a:p>
          <a:p>
            <a:pPr marL="0" lvl="0" indent="0">
              <a:spcBef>
                <a:spcPts val="0"/>
              </a:spcBef>
              <a:spcAft>
                <a:spcPts val="0"/>
              </a:spcAft>
              <a:buNone/>
            </a:pPr>
            <a:r>
              <a:rPr lang="en-US" baseline="0" dirty="0" smtClean="0"/>
              <a:t/>
            </a:r>
            <a:br>
              <a:rPr lang="en-US" baseline="0" dirty="0" smtClean="0"/>
            </a:br>
            <a:r>
              <a:rPr lang="en-US" baseline="0" dirty="0" smtClean="0"/>
              <a:t>Gym Activation Charge</a:t>
            </a:r>
          </a:p>
          <a:p>
            <a:pPr marL="0" lvl="0" indent="0">
              <a:spcBef>
                <a:spcPts val="0"/>
              </a:spcBef>
              <a:spcAft>
                <a:spcPts val="0"/>
              </a:spcAft>
              <a:buNone/>
            </a:pPr>
            <a:endParaRPr lang="en-US" baseline="0" dirty="0" smtClean="0"/>
          </a:p>
          <a:p>
            <a:pPr marL="0" lvl="0" indent="0">
              <a:spcBef>
                <a:spcPts val="0"/>
              </a:spcBef>
              <a:spcAft>
                <a:spcPts val="0"/>
              </a:spcAft>
              <a:buNone/>
            </a:pPr>
            <a:r>
              <a:rPr lang="en-US" baseline="0" dirty="0" smtClean="0"/>
              <a:t>Gym Maintenance Charge</a:t>
            </a:r>
          </a:p>
          <a:p>
            <a:pPr marL="0" lvl="0" indent="0">
              <a:spcBef>
                <a:spcPts val="0"/>
              </a:spcBef>
              <a:spcAft>
                <a:spcPts val="0"/>
              </a:spcAft>
              <a:buNone/>
            </a:pPr>
            <a:endParaRPr lang="en-US" baseline="0" dirty="0" smtClean="0"/>
          </a:p>
          <a:p>
            <a:pPr marL="0" lvl="0" indent="0">
              <a:spcBef>
                <a:spcPts val="0"/>
              </a:spcBef>
              <a:spcAft>
                <a:spcPts val="0"/>
              </a:spcAft>
              <a:buNone/>
            </a:pPr>
            <a:r>
              <a:rPr lang="en-US" baseline="0" dirty="0" smtClean="0"/>
              <a:t>Gym Premium Analytics Service</a:t>
            </a:r>
          </a:p>
          <a:p>
            <a:pPr marL="0" lvl="0" indent="0">
              <a:spcBef>
                <a:spcPts val="0"/>
              </a:spcBef>
              <a:spcAft>
                <a:spcPts val="0"/>
              </a:spcAft>
              <a:buNone/>
            </a:pPr>
            <a:endParaRPr lang="en-US" baseline="0" dirty="0" smtClean="0"/>
          </a:p>
          <a:p>
            <a:pPr marL="0" lvl="0" indent="0">
              <a:spcBef>
                <a:spcPts val="0"/>
              </a:spcBef>
              <a:spcAft>
                <a:spcPts val="0"/>
              </a:spcAft>
              <a:buNone/>
            </a:pPr>
            <a:endParaRPr lang="en-US" baseline="0" dirty="0" smtClean="0"/>
          </a:p>
        </p:txBody>
      </p:sp>
    </p:spTree>
    <p:extLst>
      <p:ext uri="{BB962C8B-B14F-4D97-AF65-F5344CB8AC3E}">
        <p14:creationId xmlns:p14="http://schemas.microsoft.com/office/powerpoint/2010/main" val="1969869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Lets add affiliate programs in here, will be very important! Add to middle tier (rewards </a:t>
            </a:r>
            <a:r>
              <a:rPr lang="en-US" dirty="0" err="1" smtClean="0"/>
              <a:t>etc</a:t>
            </a:r>
            <a:r>
              <a:rPr lang="en-US" dirty="0" smtClean="0"/>
              <a:t>)</a:t>
            </a:r>
          </a:p>
          <a:p>
            <a:pPr marL="0" lvl="0" indent="0" rtl="0">
              <a:spcBef>
                <a:spcPts val="0"/>
              </a:spcBef>
              <a:spcAft>
                <a:spcPts val="0"/>
              </a:spcAft>
              <a:buNone/>
            </a:pPr>
            <a:r>
              <a:rPr lang="en-US" dirty="0" smtClean="0"/>
              <a:t>Thinking</a:t>
            </a:r>
            <a:r>
              <a:rPr lang="en-US" baseline="0" dirty="0" smtClean="0"/>
              <a:t> about eliminating the cost/effectiveness thing?</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baseline="0" dirty="0" smtClean="0"/>
              <a:t>Can we put email on the middle line on the left side and put content and blogging as two separate items on the bottom line?</a:t>
            </a:r>
            <a:endParaRPr dirty="0"/>
          </a:p>
        </p:txBody>
      </p:sp>
    </p:spTree>
    <p:extLst>
      <p:ext uri="{BB962C8B-B14F-4D97-AF65-F5344CB8AC3E}">
        <p14:creationId xmlns:p14="http://schemas.microsoft.com/office/powerpoint/2010/main" val="2115844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386493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57.3</a:t>
            </a:r>
            <a:endParaRPr dirty="0"/>
          </a:p>
          <a:p>
            <a:pPr marL="0" lvl="0" indent="0" rtl="0">
              <a:spcBef>
                <a:spcPts val="0"/>
              </a:spcBef>
              <a:spcAft>
                <a:spcPts val="0"/>
              </a:spcAft>
              <a:buNone/>
            </a:pPr>
            <a:r>
              <a:rPr lang="en" dirty="0"/>
              <a:t>Need % that go to the gym less than 8x per </a:t>
            </a:r>
            <a:r>
              <a:rPr lang="en" dirty="0" smtClean="0"/>
              <a:t>month</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Maybe concentric circles</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Market comp, center align</a:t>
            </a:r>
          </a:p>
          <a:p>
            <a:pPr marL="0" lvl="0" indent="0" rtl="0">
              <a:spcBef>
                <a:spcPts val="0"/>
              </a:spcBef>
              <a:spcAft>
                <a:spcPts val="0"/>
              </a:spcAft>
              <a:buNone/>
            </a:pPr>
            <a:r>
              <a:rPr lang="en-US" dirty="0" err="1" smtClean="0"/>
              <a:t>Wrapo</a:t>
            </a:r>
            <a:r>
              <a:rPr lang="en-US" dirty="0" smtClean="0"/>
              <a:t> more </a:t>
            </a:r>
            <a:r>
              <a:rPr lang="en-US" dirty="0" err="1" smtClean="0"/>
              <a:t>evely</a:t>
            </a:r>
            <a:endParaRPr dirty="0"/>
          </a:p>
        </p:txBody>
      </p:sp>
    </p:spTree>
    <p:extLst>
      <p:ext uri="{BB962C8B-B14F-4D97-AF65-F5344CB8AC3E}">
        <p14:creationId xmlns:p14="http://schemas.microsoft.com/office/powerpoint/2010/main" val="1355190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To consumers </a:t>
            </a:r>
            <a:r>
              <a:rPr lang="en-US" dirty="0" smtClean="0">
                <a:sym typeface="Wingdings"/>
              </a:rPr>
              <a:t> no obvious</a:t>
            </a:r>
            <a:r>
              <a:rPr lang="en-US" baseline="0" dirty="0" smtClean="0">
                <a:sym typeface="Wingdings"/>
              </a:rPr>
              <a:t> risk</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MAIN RISK : GYM OWNERS LOVE THE GUYS</a:t>
            </a:r>
            <a:r>
              <a:rPr lang="en-US" baseline="0" dirty="0" smtClean="0"/>
              <a:t> WHO DON</a:t>
            </a:r>
            <a:r>
              <a:rPr lang="uk-UA" baseline="0" dirty="0" smtClean="0"/>
              <a:t>’</a:t>
            </a:r>
            <a:r>
              <a:rPr lang="en-US" baseline="0" dirty="0" smtClean="0"/>
              <a:t>T GO AND PAY AND NEVER GO – CANNIBALIZATION – BE SENSITIVE – “only reason gyms survive is big population who pay high membership rates and don</a:t>
            </a:r>
            <a:r>
              <a:rPr lang="uk-UA" baseline="0" dirty="0" smtClean="0"/>
              <a:t>’</a:t>
            </a:r>
            <a:r>
              <a:rPr lang="en-US" baseline="0" dirty="0" smtClean="0"/>
              <a:t>t use it” and if </a:t>
            </a:r>
            <a:r>
              <a:rPr lang="en-US" baseline="0" dirty="0" err="1" smtClean="0"/>
              <a:t>cannbailized</a:t>
            </a:r>
            <a:r>
              <a:rPr lang="en-US" baseline="0" dirty="0" smtClean="0"/>
              <a:t> it then would be a big risk</a:t>
            </a:r>
          </a:p>
          <a:p>
            <a:pPr marL="0" lvl="0" indent="0" rtl="0">
              <a:spcBef>
                <a:spcPts val="0"/>
              </a:spcBef>
              <a:spcAft>
                <a:spcPts val="0"/>
              </a:spcAft>
              <a:buNone/>
            </a:pPr>
            <a:r>
              <a:rPr lang="en-US" baseline="0" dirty="0" smtClean="0"/>
              <a:t>BARRIER TO ENTRY ISNT HIGH : AND CALSSPASS HAS GYM TIME</a:t>
            </a:r>
          </a:p>
          <a:p>
            <a:pPr marL="171450" lvl="0" indent="-171450" rtl="0">
              <a:spcBef>
                <a:spcPts val="0"/>
              </a:spcBef>
              <a:spcAft>
                <a:spcPts val="0"/>
              </a:spcAft>
              <a:buFontTx/>
              <a:buChar char="-"/>
            </a:pPr>
            <a:r>
              <a:rPr lang="en-US" baseline="0" dirty="0" smtClean="0"/>
              <a:t>Omar says takeaway by fitness industry – educated </a:t>
            </a:r>
            <a:r>
              <a:rPr lang="en-US" baseline="0" dirty="0" err="1" smtClean="0"/>
              <a:t>ppl</a:t>
            </a:r>
            <a:r>
              <a:rPr lang="en-US" baseline="0" dirty="0" smtClean="0"/>
              <a:t> in urban places who are tech forward with more money, and then u have </a:t>
            </a:r>
            <a:r>
              <a:rPr lang="en-US" baseline="0" dirty="0" err="1" smtClean="0"/>
              <a:t>ppl</a:t>
            </a:r>
            <a:r>
              <a:rPr lang="en-US" baseline="0" dirty="0" smtClean="0"/>
              <a:t> and gym owners </a:t>
            </a:r>
            <a:r>
              <a:rPr lang="en-US" baseline="0" dirty="0" err="1" smtClean="0"/>
              <a:t>etc</a:t>
            </a:r>
            <a:r>
              <a:rPr lang="en-US" baseline="0" dirty="0" smtClean="0"/>
              <a:t> who is some guy who played baseball I </a:t>
            </a:r>
            <a:r>
              <a:rPr lang="en-US" baseline="0" dirty="0" err="1" smtClean="0"/>
              <a:t>ncollege</a:t>
            </a:r>
            <a:r>
              <a:rPr lang="en-US" baseline="0" dirty="0" smtClean="0"/>
              <a:t> and is very offline type of person and has paper sign in sheets and is very non digital and technical. From consumer base standpoint </a:t>
            </a:r>
            <a:r>
              <a:rPr lang="en-US" baseline="0" dirty="0" err="1" smtClean="0"/>
              <a:t>omar</a:t>
            </a:r>
            <a:r>
              <a:rPr lang="en-US" baseline="0" dirty="0" smtClean="0"/>
              <a:t> concern is </a:t>
            </a:r>
            <a:r>
              <a:rPr lang="en-US" baseline="0" dirty="0" err="1" smtClean="0"/>
              <a:t>ppl</a:t>
            </a:r>
            <a:r>
              <a:rPr lang="en-US" baseline="0" dirty="0" smtClean="0"/>
              <a:t> like us may have </a:t>
            </a:r>
            <a:r>
              <a:rPr lang="en-US" baseline="0" dirty="0" err="1" smtClean="0"/>
              <a:t>classpass</a:t>
            </a:r>
            <a:r>
              <a:rPr lang="en-US" baseline="0" dirty="0" smtClean="0"/>
              <a:t> </a:t>
            </a:r>
          </a:p>
          <a:p>
            <a:pPr marL="171450" lvl="0" indent="-171450" rtl="0">
              <a:spcBef>
                <a:spcPts val="0"/>
              </a:spcBef>
              <a:spcAft>
                <a:spcPts val="0"/>
              </a:spcAft>
              <a:buFontTx/>
              <a:buChar char="-"/>
            </a:pPr>
            <a:r>
              <a:rPr lang="en-US" baseline="0" dirty="0" smtClean="0"/>
              <a:t>Thinks its one tap on </a:t>
            </a:r>
            <a:r>
              <a:rPr lang="en-US" baseline="0" dirty="0" err="1" smtClean="0"/>
              <a:t>classpass</a:t>
            </a:r>
            <a:r>
              <a:rPr lang="en-US" baseline="0" dirty="0" smtClean="0"/>
              <a:t> </a:t>
            </a:r>
            <a:endParaRPr dirty="0"/>
          </a:p>
        </p:txBody>
      </p:sp>
    </p:spTree>
    <p:extLst>
      <p:ext uri="{BB962C8B-B14F-4D97-AF65-F5344CB8AC3E}">
        <p14:creationId xmlns:p14="http://schemas.microsoft.com/office/powerpoint/2010/main" val="1870591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27272"/>
              </a:lnSpc>
              <a:spcBef>
                <a:spcPts val="0"/>
              </a:spcBef>
              <a:spcAft>
                <a:spcPts val="0"/>
              </a:spcAft>
              <a:buClr>
                <a:schemeClr val="dk1"/>
              </a:buClr>
              <a:buSzPts val="1100"/>
              <a:buFont typeface="Arial"/>
              <a:buNone/>
            </a:pPr>
            <a:r>
              <a:rPr lang="en" sz="1000" dirty="0">
                <a:solidFill>
                  <a:schemeClr val="dk1"/>
                </a:solidFill>
              </a:rPr>
              <a:t>$1M raise, $2M qualifying event, $4.5M cap</a:t>
            </a:r>
            <a:endParaRPr sz="1000" dirty="0">
              <a:solidFill>
                <a:schemeClr val="dk1"/>
              </a:solidFill>
            </a:endParaRPr>
          </a:p>
          <a:p>
            <a:pPr marL="0" lvl="0" indent="0" rtl="0">
              <a:lnSpc>
                <a:spcPct val="127272"/>
              </a:lnSpc>
              <a:spcBef>
                <a:spcPts val="0"/>
              </a:spcBef>
              <a:spcAft>
                <a:spcPts val="0"/>
              </a:spcAft>
              <a:buClr>
                <a:schemeClr val="dk1"/>
              </a:buClr>
              <a:buSzPts val="1100"/>
              <a:buFont typeface="Arial"/>
              <a:buNone/>
            </a:pPr>
            <a:r>
              <a:rPr lang="en" sz="1000" dirty="0">
                <a:solidFill>
                  <a:schemeClr val="dk1"/>
                </a:solidFill>
              </a:rPr>
              <a:t>20% discount, 6% interest, 2-year maturity</a:t>
            </a:r>
            <a:endParaRPr sz="1000" dirty="0">
              <a:solidFill>
                <a:schemeClr val="dk1"/>
              </a:solidFill>
            </a:endParaRPr>
          </a:p>
          <a:p>
            <a:pPr marL="0" lvl="0" indent="0" rtl="0">
              <a:lnSpc>
                <a:spcPct val="127272"/>
              </a:lnSpc>
              <a:spcBef>
                <a:spcPts val="0"/>
              </a:spcBef>
              <a:spcAft>
                <a:spcPts val="0"/>
              </a:spcAft>
              <a:buClr>
                <a:schemeClr val="dk1"/>
              </a:buClr>
              <a:buSzPts val="1100"/>
              <a:buFont typeface="Arial"/>
              <a:buNone/>
            </a:pPr>
            <a:endParaRPr sz="1000" dirty="0">
              <a:solidFill>
                <a:schemeClr val="dk1"/>
              </a:solidFill>
            </a:endParaRPr>
          </a:p>
          <a:p>
            <a:pPr marL="0" lvl="0" indent="0" algn="ctr" rtl="0">
              <a:spcBef>
                <a:spcPts val="0"/>
              </a:spcBef>
              <a:spcAft>
                <a:spcPts val="0"/>
              </a:spcAft>
              <a:buClr>
                <a:schemeClr val="dk1"/>
              </a:buClr>
              <a:buSzPts val="1100"/>
              <a:buFont typeface="Arial"/>
              <a:buNone/>
            </a:pPr>
            <a:r>
              <a:rPr lang="en" sz="1800" b="1" dirty="0">
                <a:solidFill>
                  <a:srgbClr val="000080"/>
                </a:solidFill>
                <a:latin typeface="Montserrat"/>
                <a:ea typeface="Montserrat"/>
                <a:cs typeface="Montserrat"/>
                <a:sym typeface="Montserrat"/>
              </a:rPr>
              <a:t>Safe-Note</a:t>
            </a:r>
            <a:endParaRPr sz="1800" b="1" dirty="0">
              <a:solidFill>
                <a:srgbClr val="000080"/>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sz="1200" b="1" i="1" dirty="0">
                <a:solidFill>
                  <a:srgbClr val="000080"/>
                </a:solidFill>
                <a:latin typeface="Montserrat"/>
                <a:ea typeface="Montserrat"/>
                <a:cs typeface="Montserrat"/>
                <a:sym typeface="Montserrat"/>
              </a:rPr>
              <a:t>$1.8M cap</a:t>
            </a:r>
            <a:endParaRPr sz="1200" b="1" i="1" dirty="0">
              <a:solidFill>
                <a:srgbClr val="000080"/>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sz="800" b="1" i="1" dirty="0">
                <a:solidFill>
                  <a:srgbClr val="000080"/>
                </a:solidFill>
                <a:latin typeface="Montserrat"/>
                <a:ea typeface="Montserrat"/>
                <a:cs typeface="Montserrat"/>
                <a:sym typeface="Montserrat"/>
              </a:rPr>
              <a:t>20% discount, 6% interest, 2-year maturity</a:t>
            </a:r>
            <a:endParaRPr sz="800" b="1" i="1" dirty="0">
              <a:solidFill>
                <a:srgbClr val="000080"/>
              </a:solidFill>
              <a:latin typeface="Montserrat"/>
              <a:ea typeface="Montserrat"/>
              <a:cs typeface="Montserrat"/>
              <a:sym typeface="Montserrat"/>
            </a:endParaRPr>
          </a:p>
          <a:p>
            <a:pPr marL="0" lvl="0" indent="0" rtl="0">
              <a:lnSpc>
                <a:spcPct val="127272"/>
              </a:lnSpc>
              <a:spcBef>
                <a:spcPts val="0"/>
              </a:spcBef>
              <a:spcAft>
                <a:spcPts val="0"/>
              </a:spcAft>
              <a:buClr>
                <a:schemeClr val="dk1"/>
              </a:buClr>
              <a:buSzPts val="1100"/>
              <a:buFont typeface="Arial"/>
              <a:buNone/>
            </a:pPr>
            <a:endParaRPr sz="1000" dirty="0">
              <a:solidFill>
                <a:schemeClr val="dk1"/>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621493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27272"/>
              </a:lnSpc>
              <a:spcBef>
                <a:spcPts val="0"/>
              </a:spcBef>
              <a:spcAft>
                <a:spcPts val="0"/>
              </a:spcAft>
              <a:buClr>
                <a:schemeClr val="dk1"/>
              </a:buClr>
              <a:buSzPts val="1100"/>
              <a:buFont typeface="Arial"/>
              <a:buNone/>
            </a:pPr>
            <a:r>
              <a:rPr lang="en-US" sz="1000" dirty="0" smtClean="0">
                <a:solidFill>
                  <a:schemeClr val="dk1"/>
                </a:solidFill>
              </a:rPr>
              <a:t>Revolutionizing</a:t>
            </a:r>
            <a:r>
              <a:rPr lang="en-US" sz="1000" baseline="0" dirty="0" smtClean="0">
                <a:solidFill>
                  <a:schemeClr val="dk1"/>
                </a:solidFill>
              </a:rPr>
              <a:t> the industry</a:t>
            </a:r>
          </a:p>
          <a:p>
            <a:pPr marL="0" lvl="0" indent="0" rtl="0">
              <a:lnSpc>
                <a:spcPct val="127272"/>
              </a:lnSpc>
              <a:spcBef>
                <a:spcPts val="0"/>
              </a:spcBef>
              <a:spcAft>
                <a:spcPts val="0"/>
              </a:spcAft>
              <a:buClr>
                <a:schemeClr val="dk1"/>
              </a:buClr>
              <a:buSzPts val="1100"/>
              <a:buFont typeface="Arial"/>
              <a:buNone/>
            </a:pPr>
            <a:r>
              <a:rPr lang="en-US" sz="1000" baseline="0" dirty="0" smtClean="0">
                <a:solidFill>
                  <a:schemeClr val="dk1"/>
                </a:solidFill>
              </a:rPr>
              <a:t>The way people access fitness</a:t>
            </a:r>
          </a:p>
          <a:p>
            <a:pPr marL="0" lvl="0" indent="0" rtl="0">
              <a:lnSpc>
                <a:spcPct val="127272"/>
              </a:lnSpc>
              <a:spcBef>
                <a:spcPts val="0"/>
              </a:spcBef>
              <a:spcAft>
                <a:spcPts val="0"/>
              </a:spcAft>
              <a:buClr>
                <a:schemeClr val="dk1"/>
              </a:buClr>
              <a:buSzPts val="1100"/>
              <a:buFont typeface="Arial"/>
              <a:buNone/>
            </a:pPr>
            <a:r>
              <a:rPr lang="en-US" sz="1000" baseline="0" dirty="0" smtClean="0">
                <a:solidFill>
                  <a:schemeClr val="dk1"/>
                </a:solidFill>
              </a:rPr>
              <a:t>ETC ETC.</a:t>
            </a:r>
          </a:p>
          <a:p>
            <a:pPr marL="0" lvl="0" indent="0" rtl="0">
              <a:lnSpc>
                <a:spcPct val="127272"/>
              </a:lnSpc>
              <a:spcBef>
                <a:spcPts val="0"/>
              </a:spcBef>
              <a:spcAft>
                <a:spcPts val="0"/>
              </a:spcAft>
              <a:buClr>
                <a:schemeClr val="dk1"/>
              </a:buClr>
              <a:buSzPts val="1100"/>
              <a:buFont typeface="Arial"/>
              <a:buNone/>
            </a:pPr>
            <a:r>
              <a:rPr lang="en-US" sz="1000" b="1" baseline="0" dirty="0" smtClean="0">
                <a:solidFill>
                  <a:schemeClr val="dk1"/>
                </a:solidFill>
              </a:rPr>
              <a:t>To invest in </a:t>
            </a:r>
            <a:r>
              <a:rPr lang="en-US" sz="1000" b="1" baseline="0" dirty="0" err="1" smtClean="0">
                <a:solidFill>
                  <a:schemeClr val="dk1"/>
                </a:solidFill>
              </a:rPr>
              <a:t>flexit</a:t>
            </a:r>
            <a:r>
              <a:rPr lang="en-US" sz="1000" b="1" baseline="0" dirty="0" smtClean="0">
                <a:solidFill>
                  <a:schemeClr val="dk1"/>
                </a:solidFill>
              </a:rPr>
              <a:t> v a gym is a way of participating in secular trend without the capital cost.</a:t>
            </a:r>
            <a:endParaRPr lang="en-US" sz="1000" b="1" dirty="0" smtClean="0">
              <a:solidFill>
                <a:schemeClr val="dk1"/>
              </a:solidFill>
            </a:endParaRPr>
          </a:p>
        </p:txBody>
      </p:sp>
    </p:spTree>
    <p:extLst>
      <p:ext uri="{BB962C8B-B14F-4D97-AF65-F5344CB8AC3E}">
        <p14:creationId xmlns:p14="http://schemas.microsoft.com/office/powerpoint/2010/main" val="960107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20468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Kevin</a:t>
            </a:r>
            <a:r>
              <a:rPr lang="en-US" baseline="0" dirty="0" smtClean="0"/>
              <a:t> is </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baseline="0" dirty="0" smtClean="0"/>
              <a:t>Seasoned management consultant with strategy and operational consulting experience across entertainment, media and consumer retail sectors. He has worked for premier consulting firms including McKinsey &amp; Co. and PwC Advisory. Kevin received his MBA from Columbia Business School and BS in Finance from NYU Stern. </a:t>
            </a:r>
          </a:p>
          <a:p>
            <a:pPr marL="0" lvl="0" indent="0" rtl="0">
              <a:spcBef>
                <a:spcPts val="0"/>
              </a:spcBef>
              <a:spcAft>
                <a:spcPts val="0"/>
              </a:spcAft>
              <a:buNone/>
            </a:pPr>
            <a:endParaRPr lang="en-US" baseline="0" dirty="0" smtClean="0"/>
          </a:p>
        </p:txBody>
      </p:sp>
    </p:spTree>
    <p:extLst>
      <p:ext uri="{BB962C8B-B14F-4D97-AF65-F5344CB8AC3E}">
        <p14:creationId xmlns:p14="http://schemas.microsoft.com/office/powerpoint/2010/main" val="1382685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sz="1600" dirty="0" smtClean="0"/>
              <a:t>Other potential</a:t>
            </a:r>
            <a:r>
              <a:rPr lang="en-US" sz="1600" baseline="0" dirty="0" smtClean="0"/>
              <a:t> taglines: </a:t>
            </a:r>
          </a:p>
          <a:p>
            <a:pPr marL="457200" indent="-298450">
              <a:buFontTx/>
              <a:buChar char="-"/>
            </a:pPr>
            <a:r>
              <a:rPr lang="en-US" sz="1600" dirty="0" smtClean="0"/>
              <a:t>The Fitness</a:t>
            </a:r>
            <a:r>
              <a:rPr lang="en-US" sz="1600" baseline="0" dirty="0" smtClean="0"/>
              <a:t> space is under attack by the needs of the dynamic customer</a:t>
            </a:r>
          </a:p>
          <a:p>
            <a:pPr marL="457200" indent="-298450">
              <a:buFontTx/>
              <a:buChar char="-"/>
            </a:pPr>
            <a:r>
              <a:rPr lang="en-US" sz="1600" baseline="0" dirty="0" smtClean="0"/>
              <a:t>Trends in the fitness space are disrupting the status quo</a:t>
            </a:r>
          </a:p>
          <a:p>
            <a:pPr marL="457200" indent="-298450">
              <a:buFontTx/>
              <a:buChar char="-"/>
            </a:pPr>
            <a:r>
              <a:rPr lang="en-US" sz="1600" baseline="0" dirty="0" smtClean="0"/>
              <a:t>The fitness space is facing disruption driven by the </a:t>
            </a:r>
          </a:p>
          <a:p>
            <a:pPr marL="457200" indent="-298450">
              <a:buFontTx/>
              <a:buChar char="-"/>
            </a:pPr>
            <a:r>
              <a:rPr lang="en-US" sz="1600" baseline="0" dirty="0" smtClean="0"/>
              <a:t>Traditional gym models are under attack by the evolving needs of the customer</a:t>
            </a:r>
          </a:p>
          <a:p>
            <a:pPr marL="158750" indent="0">
              <a:buNone/>
            </a:pPr>
            <a:endParaRPr lang="en-US" sz="1600" baseline="0" dirty="0" smtClean="0"/>
          </a:p>
        </p:txBody>
      </p:sp>
    </p:spTree>
    <p:extLst>
      <p:ext uri="{BB962C8B-B14F-4D97-AF65-F5344CB8AC3E}">
        <p14:creationId xmlns:p14="http://schemas.microsoft.com/office/powerpoint/2010/main" val="1792469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9" name="Shape 4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48202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FontTx/>
              <a:buChar char="-"/>
            </a:pPr>
            <a:r>
              <a:rPr lang="en-US" dirty="0" smtClean="0"/>
              <a:t>Cost</a:t>
            </a:r>
            <a:r>
              <a:rPr lang="en-US" baseline="0" dirty="0" smtClean="0"/>
              <a:t> savings, pay for what you use and do waste money</a:t>
            </a:r>
          </a:p>
          <a:p>
            <a:pPr marL="171450" lvl="0" indent="-171450" rtl="0">
              <a:spcBef>
                <a:spcPts val="0"/>
              </a:spcBef>
              <a:spcAft>
                <a:spcPts val="0"/>
              </a:spcAft>
              <a:buFontTx/>
              <a:buChar char="-"/>
            </a:pPr>
            <a:r>
              <a:rPr lang="en-US" baseline="0" dirty="0" smtClean="0"/>
              <a:t>Lets emphasize the consumer pain point, its not as clear as it should be </a:t>
            </a:r>
          </a:p>
          <a:p>
            <a:pPr marL="171450" lvl="0" indent="-171450" rtl="0">
              <a:spcBef>
                <a:spcPts val="0"/>
              </a:spcBef>
              <a:spcAft>
                <a:spcPts val="0"/>
              </a:spcAft>
              <a:buFontTx/>
              <a:buChar char="-"/>
            </a:pPr>
            <a:r>
              <a:rPr lang="en-US" baseline="0" dirty="0" smtClean="0"/>
              <a:t>Punch up importance of value and transparency</a:t>
            </a:r>
          </a:p>
        </p:txBody>
      </p:sp>
    </p:spTree>
    <p:extLst>
      <p:ext uri="{BB962C8B-B14F-4D97-AF65-F5344CB8AC3E}">
        <p14:creationId xmlns:p14="http://schemas.microsoft.com/office/powerpoint/2010/main" val="2352806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FontTx/>
              <a:buChar char="-"/>
            </a:pPr>
            <a:r>
              <a:rPr lang="en-US" dirty="0" smtClean="0"/>
              <a:t>Cost</a:t>
            </a:r>
            <a:r>
              <a:rPr lang="en-US" baseline="0" dirty="0" smtClean="0"/>
              <a:t> savings, pay for what you use and do waste money</a:t>
            </a:r>
          </a:p>
          <a:p>
            <a:pPr marL="171450" lvl="0" indent="-171450" rtl="0">
              <a:spcBef>
                <a:spcPts val="0"/>
              </a:spcBef>
              <a:spcAft>
                <a:spcPts val="0"/>
              </a:spcAft>
              <a:buFontTx/>
              <a:buChar char="-"/>
            </a:pPr>
            <a:r>
              <a:rPr lang="en-US" baseline="0" dirty="0" smtClean="0"/>
              <a:t>Lets emphasize the consumer pain point, its not as clear as it should be </a:t>
            </a:r>
          </a:p>
          <a:p>
            <a:pPr marL="171450" lvl="0" indent="-171450" rtl="0">
              <a:spcBef>
                <a:spcPts val="0"/>
              </a:spcBef>
              <a:spcAft>
                <a:spcPts val="0"/>
              </a:spcAft>
              <a:buFontTx/>
              <a:buChar char="-"/>
            </a:pPr>
            <a:r>
              <a:rPr lang="en-US" baseline="0" dirty="0" smtClean="0"/>
              <a:t>Punch up importance of value and transparency</a:t>
            </a:r>
          </a:p>
        </p:txBody>
      </p:sp>
    </p:spTree>
    <p:extLst>
      <p:ext uri="{BB962C8B-B14F-4D97-AF65-F5344CB8AC3E}">
        <p14:creationId xmlns:p14="http://schemas.microsoft.com/office/powerpoint/2010/main" val="640014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baseline="0" dirty="0" smtClean="0">
                <a:solidFill>
                  <a:srgbClr val="000000"/>
                </a:solidFill>
                <a:latin typeface="Arial"/>
                <a:ea typeface="Arial"/>
                <a:cs typeface="Arial"/>
                <a:sym typeface="Arial"/>
              </a:rPr>
              <a:t>As of 2017, anywhere from 5 percent to 26 percent of fitness operators, based on their business model, indicated they engaged with digital aggregators.</a:t>
            </a:r>
          </a:p>
          <a:p>
            <a:endParaRPr lang="en-US" sz="1100" b="0" i="0" u="none" strike="noStrike" cap="none" baseline="0" dirty="0" smtClean="0">
              <a:solidFill>
                <a:srgbClr val="000000"/>
              </a:solidFill>
              <a:latin typeface="Arial"/>
              <a:ea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“Imagine a set of tablets when you arrive, and other self-service options to streamline a large group of individuals arriving at once, with helpful service professionals available as needed,” says Sarah Abdallah, an interior architect and designer, whose been tasked with incorporating wellness elements for clients like the Ritz-Carlton and </a:t>
            </a:r>
            <a:r>
              <a:rPr lang="en-US" sz="1100" b="0" i="0" u="none" strike="noStrike" cap="none" dirty="0" smtClean="0">
                <a:solidFill>
                  <a:srgbClr val="000000"/>
                </a:solidFill>
                <a:effectLst/>
                <a:latin typeface="Arial"/>
                <a:ea typeface="Arial"/>
                <a:cs typeface="Arial"/>
                <a:sym typeface="Arial"/>
                <a:hlinkClick r:id="rId3"/>
              </a:rPr>
              <a:t>Neuehouse</a:t>
            </a:r>
            <a:r>
              <a:rPr lang="en-US" sz="1100" b="0" i="0" u="none" strike="noStrike" cap="none" dirty="0" smtClean="0">
                <a:solidFill>
                  <a:srgbClr val="000000"/>
                </a:solidFill>
                <a:effectLst/>
                <a:latin typeface="Arial"/>
                <a:ea typeface="Arial"/>
                <a:cs typeface="Arial"/>
                <a:sym typeface="Arial"/>
              </a:rPr>
              <a:t>, a private club and co-working space. Translation: a less frantic clamoring of leggings-clad folks scrambling to make it in time for the warm-up. “Technology can be integral in helping people make the transition from the chaotic outside world to going within,” -- “Well and Good” </a:t>
            </a:r>
            <a:endParaRPr dirty="0"/>
          </a:p>
        </p:txBody>
      </p:sp>
    </p:spTree>
    <p:extLst>
      <p:ext uri="{BB962C8B-B14F-4D97-AF65-F5344CB8AC3E}">
        <p14:creationId xmlns:p14="http://schemas.microsoft.com/office/powerpoint/2010/main" val="1292312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sz="1600" dirty="0" smtClean="0"/>
              <a:t>Other potential</a:t>
            </a:r>
            <a:r>
              <a:rPr lang="en-US" sz="1600" baseline="0" dirty="0" smtClean="0"/>
              <a:t> taglines: </a:t>
            </a:r>
          </a:p>
          <a:p>
            <a:pPr marL="457200" indent="-298450">
              <a:buFontTx/>
              <a:buChar char="-"/>
            </a:pPr>
            <a:r>
              <a:rPr lang="en-US" sz="1600" dirty="0" smtClean="0"/>
              <a:t>The Fitness</a:t>
            </a:r>
            <a:r>
              <a:rPr lang="en-US" sz="1600" baseline="0" dirty="0" smtClean="0"/>
              <a:t> space is under attack by the needs of the dynamic customer</a:t>
            </a:r>
          </a:p>
          <a:p>
            <a:pPr marL="457200" indent="-298450">
              <a:buFontTx/>
              <a:buChar char="-"/>
            </a:pPr>
            <a:r>
              <a:rPr lang="en-US" sz="1600" baseline="0" dirty="0" smtClean="0"/>
              <a:t>Trends in the fitness space are disrupting the status quo</a:t>
            </a:r>
          </a:p>
          <a:p>
            <a:pPr marL="457200" indent="-298450">
              <a:buFontTx/>
              <a:buChar char="-"/>
            </a:pPr>
            <a:r>
              <a:rPr lang="en-US" sz="1600" baseline="0" dirty="0" smtClean="0"/>
              <a:t>The fitness space is facing disruption driven by the </a:t>
            </a:r>
          </a:p>
          <a:p>
            <a:pPr marL="457200" indent="-298450">
              <a:buFontTx/>
              <a:buChar char="-"/>
            </a:pPr>
            <a:r>
              <a:rPr lang="en-US" sz="1600" baseline="0" dirty="0" smtClean="0"/>
              <a:t>Traditional gym models are under attack by the evolving needs of the customer</a:t>
            </a:r>
          </a:p>
          <a:p>
            <a:pPr marL="457200" indent="-298450">
              <a:buFontTx/>
              <a:buChar char="-"/>
            </a:pPr>
            <a:r>
              <a:rPr lang="en-US" sz="1600" baseline="0" dirty="0" smtClean="0"/>
              <a:t>Align text</a:t>
            </a:r>
          </a:p>
          <a:p>
            <a:pPr marL="158750" indent="0">
              <a:buNone/>
            </a:pPr>
            <a:endParaRPr lang="en-US" sz="1600" baseline="0" dirty="0" smtClean="0"/>
          </a:p>
        </p:txBody>
      </p:sp>
    </p:spTree>
    <p:extLst>
      <p:ext uri="{BB962C8B-B14F-4D97-AF65-F5344CB8AC3E}">
        <p14:creationId xmlns:p14="http://schemas.microsoft.com/office/powerpoint/2010/main" val="2124743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p:txBody>
      </p:sp>
    </p:spTree>
    <p:extLst>
      <p:ext uri="{BB962C8B-B14F-4D97-AF65-F5344CB8AC3E}">
        <p14:creationId xmlns:p14="http://schemas.microsoft.com/office/powerpoint/2010/main" val="964684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FontTx/>
              <a:buChar char="-"/>
            </a:pPr>
            <a:r>
              <a:rPr lang="en-US" dirty="0" smtClean="0"/>
              <a:t>Cost</a:t>
            </a:r>
            <a:r>
              <a:rPr lang="en-US" baseline="0" dirty="0" smtClean="0"/>
              <a:t> savings, pay for what you use and do waste money</a:t>
            </a:r>
          </a:p>
          <a:p>
            <a:pPr marL="171450" lvl="0" indent="-171450" rtl="0">
              <a:spcBef>
                <a:spcPts val="0"/>
              </a:spcBef>
              <a:spcAft>
                <a:spcPts val="0"/>
              </a:spcAft>
              <a:buFontTx/>
              <a:buChar char="-"/>
            </a:pPr>
            <a:r>
              <a:rPr lang="en-US" baseline="0" dirty="0" smtClean="0"/>
              <a:t>Lets emphasize the consumer pain point, its not as clear as it should be </a:t>
            </a:r>
          </a:p>
          <a:p>
            <a:pPr marL="171450" lvl="0" indent="-171450" rtl="0">
              <a:spcBef>
                <a:spcPts val="0"/>
              </a:spcBef>
              <a:spcAft>
                <a:spcPts val="0"/>
              </a:spcAft>
              <a:buFontTx/>
              <a:buChar char="-"/>
            </a:pPr>
            <a:r>
              <a:rPr lang="en-US" baseline="0" dirty="0" smtClean="0"/>
              <a:t>Punch up importance of value and transparency</a:t>
            </a:r>
          </a:p>
        </p:txBody>
      </p:sp>
    </p:spTree>
    <p:extLst>
      <p:ext uri="{BB962C8B-B14F-4D97-AF65-F5344CB8AC3E}">
        <p14:creationId xmlns:p14="http://schemas.microsoft.com/office/powerpoint/2010/main" val="128168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326</a:t>
            </a:r>
            <a:r>
              <a:rPr lang="en-US" baseline="0" dirty="0" smtClean="0"/>
              <a:t> in US</a:t>
            </a:r>
          </a:p>
          <a:p>
            <a:pPr marL="0" lvl="0" indent="0">
              <a:spcBef>
                <a:spcPts val="0"/>
              </a:spcBef>
              <a:spcAft>
                <a:spcPts val="0"/>
              </a:spcAft>
              <a:buNone/>
            </a:pPr>
            <a:r>
              <a:rPr lang="en-US" baseline="0" dirty="0" smtClean="0"/>
              <a:t>47.8 over 65</a:t>
            </a:r>
          </a:p>
          <a:p>
            <a:pPr marL="0" lvl="0" indent="0">
              <a:spcBef>
                <a:spcPts val="0"/>
              </a:spcBef>
              <a:spcAft>
                <a:spcPts val="0"/>
              </a:spcAft>
              <a:buNone/>
            </a:pPr>
            <a:r>
              <a:rPr lang="en-US" baseline="0" dirty="0" smtClean="0"/>
              <a:t>Under 18 74M</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US" dirty="0" smtClean="0"/>
              <a:t>NEED 326 NUMBER TO NOT INCLUDE ADULTS</a:t>
            </a:r>
            <a:r>
              <a:rPr lang="en-US" baseline="0" dirty="0" smtClean="0"/>
              <a:t> OVER 65, NOT INCLUDE KIDS UNDER 18</a:t>
            </a:r>
          </a:p>
          <a:p>
            <a:pPr marL="0" lvl="0" indent="0">
              <a:spcBef>
                <a:spcPts val="0"/>
              </a:spcBef>
              <a:spcAft>
                <a:spcPts val="0"/>
              </a:spcAft>
              <a:buNone/>
            </a:pPr>
            <a:r>
              <a:rPr lang="en-US" baseline="0" dirty="0" smtClean="0"/>
              <a:t>DO CONCENTRIC CIRCLES, NOT THE OVAL</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 dirty="0" smtClean="0"/>
              <a:t>57.3</a:t>
            </a:r>
            <a:endParaRPr dirty="0"/>
          </a:p>
          <a:p>
            <a:pPr marL="0" lvl="0" indent="0" rtl="0">
              <a:spcBef>
                <a:spcPts val="0"/>
              </a:spcBef>
              <a:spcAft>
                <a:spcPts val="0"/>
              </a:spcAft>
              <a:buNone/>
            </a:pPr>
            <a:r>
              <a:rPr lang="en" dirty="0"/>
              <a:t>Need % that go to the gym less than 8x per </a:t>
            </a:r>
            <a:r>
              <a:rPr lang="en" dirty="0" smtClean="0"/>
              <a:t>month</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Maybe concentric circles</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Market comp, center align</a:t>
            </a:r>
          </a:p>
          <a:p>
            <a:pPr marL="0" lvl="0" indent="0" rtl="0">
              <a:spcBef>
                <a:spcPts val="0"/>
              </a:spcBef>
              <a:spcAft>
                <a:spcPts val="0"/>
              </a:spcAft>
              <a:buNone/>
            </a:pPr>
            <a:r>
              <a:rPr lang="en-US" dirty="0" err="1" smtClean="0"/>
              <a:t>Wrapo</a:t>
            </a:r>
            <a:r>
              <a:rPr lang="en-US" dirty="0" smtClean="0"/>
              <a:t> more </a:t>
            </a:r>
            <a:r>
              <a:rPr lang="en-US" dirty="0" err="1" smtClean="0"/>
              <a:t>evely</a:t>
            </a:r>
            <a:endParaRPr dirty="0"/>
          </a:p>
        </p:txBody>
      </p:sp>
    </p:spTree>
    <p:extLst>
      <p:ext uri="{BB962C8B-B14F-4D97-AF65-F5344CB8AC3E}">
        <p14:creationId xmlns:p14="http://schemas.microsoft.com/office/powerpoint/2010/main" val="1735029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2.bin"/><Relationship Id="rId5" Type="http://schemas.openxmlformats.org/officeDocument/2006/relationships/image" Target="../media/image1.emf"/><Relationship Id="rId1" Type="http://schemas.openxmlformats.org/officeDocument/2006/relationships/vmlDrawing" Target="../drawings/vmlDrawing2.vml"/><Relationship Id="rId2"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603294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6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vmlDrawing" Target="../drawings/vmlDrawing1.vml"/><Relationship Id="rId14" Type="http://schemas.openxmlformats.org/officeDocument/2006/relationships/tags" Target="../tags/tag2.xml"/><Relationship Id="rId15" Type="http://schemas.openxmlformats.org/officeDocument/2006/relationships/oleObject" Target="../embeddings/oleObject1.bin"/><Relationship Id="rId16"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4"/>
            </p:custDataLst>
            <p:extLst>
              <p:ext uri="{D42A27DB-BD31-4B8C-83A1-F6EECF244321}">
                <p14:modId xmlns:p14="http://schemas.microsoft.com/office/powerpoint/2010/main" val="2102796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8"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info@tuurnup.com" TargetMode="External"/><Relationship Id="rId4" Type="http://schemas.openxmlformats.org/officeDocument/2006/relationships/hyperlink" Target="http://www.tuurnup.com" TargetMode="External"/><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11.xml"/><Relationship Id="rId5" Type="http://schemas.openxmlformats.org/officeDocument/2006/relationships/oleObject" Target="../embeddings/oleObject6.bin"/><Relationship Id="rId6" Type="http://schemas.openxmlformats.org/officeDocument/2006/relationships/image" Target="../media/image1.emf"/><Relationship Id="rId7" Type="http://schemas.openxmlformats.org/officeDocument/2006/relationships/image" Target="../media/image3.png"/><Relationship Id="rId8" Type="http://schemas.openxmlformats.org/officeDocument/2006/relationships/image" Target="../media/image2.png"/><Relationship Id="rId1" Type="http://schemas.openxmlformats.org/officeDocument/2006/relationships/vmlDrawing" Target="../drawings/vmlDrawing6.vml"/><Relationship Id="rId2"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emf"/><Relationship Id="rId19" Type="http://schemas.openxmlformats.org/officeDocument/2006/relationships/comments" Target="../comments/comment3.xml"/><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4.jpg"/><Relationship Id="rId5" Type="http://schemas.openxmlformats.org/officeDocument/2006/relationships/image" Target="../media/image2.png"/><Relationship Id="rId6" Type="http://schemas.openxmlformats.org/officeDocument/2006/relationships/image" Target="../media/image45.jpe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6.tiff"/><Relationship Id="rId5" Type="http://schemas.openxmlformats.org/officeDocument/2006/relationships/image" Target="../media/image47.png"/><Relationship Id="rId6" Type="http://schemas.openxmlformats.org/officeDocument/2006/relationships/image" Target="../media/image44.jpg"/><Relationship Id="rId7" Type="http://schemas.openxmlformats.org/officeDocument/2006/relationships/image" Target="../media/image45.jpe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xml"/><Relationship Id="rId5" Type="http://schemas.openxmlformats.org/officeDocument/2006/relationships/image" Target="../media/image3.png"/><Relationship Id="rId6" Type="http://schemas.openxmlformats.org/officeDocument/2006/relationships/oleObject" Target="../embeddings/oleObject3.bin"/><Relationship Id="rId7" Type="http://schemas.openxmlformats.org/officeDocument/2006/relationships/image" Target="../media/image1.emf"/><Relationship Id="rId8" Type="http://schemas.openxmlformats.org/officeDocument/2006/relationships/image" Target="../media/image2.png"/><Relationship Id="rId1" Type="http://schemas.openxmlformats.org/officeDocument/2006/relationships/vmlDrawing" Target="../drawings/vmlDrawing3.vml"/><Relationship Id="rId2"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xml"/><Relationship Id="rId5" Type="http://schemas.openxmlformats.org/officeDocument/2006/relationships/image" Target="../media/image3.png"/><Relationship Id="rId6" Type="http://schemas.openxmlformats.org/officeDocument/2006/relationships/oleObject" Target="../embeddings/oleObject4.bin"/><Relationship Id="rId7" Type="http://schemas.openxmlformats.org/officeDocument/2006/relationships/image" Target="../media/image1.emf"/><Relationship Id="rId8" Type="http://schemas.openxmlformats.org/officeDocument/2006/relationships/image" Target="../media/image2.png"/><Relationship Id="rId1" Type="http://schemas.openxmlformats.org/officeDocument/2006/relationships/vmlDrawing" Target="../drawings/vmlDrawing4.vml"/><Relationship Id="rId2"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em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tiff"/><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2.png"/><Relationship Id="rId10" Type="http://schemas.openxmlformats.org/officeDocument/2006/relationships/comments" Target="../comments/comment2.xml"/><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9" Type="http://schemas.openxmlformats.org/officeDocument/2006/relationships/image" Target="../media/image12.png"/><Relationship Id="rId20" Type="http://schemas.openxmlformats.org/officeDocument/2006/relationships/image" Target="../media/image22.emf"/><Relationship Id="rId21" Type="http://schemas.openxmlformats.org/officeDocument/2006/relationships/image" Target="../media/image23.emf"/><Relationship Id="rId22" Type="http://schemas.openxmlformats.org/officeDocument/2006/relationships/image" Target="../media/image24.emf"/><Relationship Id="rId23" Type="http://schemas.openxmlformats.org/officeDocument/2006/relationships/image" Target="../media/image25.emf"/><Relationship Id="rId24" Type="http://schemas.openxmlformats.org/officeDocument/2006/relationships/image" Target="../media/image26.emf"/><Relationship Id="rId25" Type="http://schemas.openxmlformats.org/officeDocument/2006/relationships/image" Target="../media/image27.emf"/><Relationship Id="rId26" Type="http://schemas.openxmlformats.org/officeDocument/2006/relationships/image" Target="../media/image28.emf"/><Relationship Id="rId27" Type="http://schemas.openxmlformats.org/officeDocument/2006/relationships/image" Target="../media/image29.emf"/><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png"/><Relationship Id="rId18" Type="http://schemas.openxmlformats.org/officeDocument/2006/relationships/image" Target="../media/image20.emf"/><Relationship Id="rId19" Type="http://schemas.openxmlformats.org/officeDocument/2006/relationships/image" Target="../media/image21.emf"/><Relationship Id="rId1" Type="http://schemas.openxmlformats.org/officeDocument/2006/relationships/vmlDrawing" Target="../drawings/vmlDrawing5.vml"/><Relationship Id="rId2" Type="http://schemas.openxmlformats.org/officeDocument/2006/relationships/tags" Target="../tags/tag6.xml"/><Relationship Id="rId3" Type="http://schemas.openxmlformats.org/officeDocument/2006/relationships/slideLayout" Target="../slideLayouts/slideLayout1.xml"/><Relationship Id="rId4" Type="http://schemas.openxmlformats.org/officeDocument/2006/relationships/notesSlide" Target="../notesSlides/notesSlide8.xml"/><Relationship Id="rId5" Type="http://schemas.openxmlformats.org/officeDocument/2006/relationships/image" Target="../media/image3.png"/><Relationship Id="rId6" Type="http://schemas.openxmlformats.org/officeDocument/2006/relationships/oleObject" Target="../embeddings/oleObject5.bin"/><Relationship Id="rId7" Type="http://schemas.openxmlformats.org/officeDocument/2006/relationships/image" Target="../media/image1.emf"/><Relationship Id="rId8"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2637454" y="3158918"/>
            <a:ext cx="3869167" cy="575100"/>
          </a:xfrm>
          <a:prstGeom prst="rect">
            <a:avLst/>
          </a:prstGeom>
        </p:spPr>
        <p:txBody>
          <a:bodyPr spcFirstLastPara="1" wrap="none" lIns="91425" tIns="91425" rIns="91425" bIns="91425" anchor="b" anchorCtr="0">
            <a:noAutofit/>
          </a:bodyPr>
          <a:lstStyle/>
          <a:p>
            <a:pPr marL="0" lvl="0" indent="0" rtl="0">
              <a:spcBef>
                <a:spcPts val="0"/>
              </a:spcBef>
              <a:spcAft>
                <a:spcPts val="0"/>
              </a:spcAft>
              <a:buNone/>
            </a:pPr>
            <a:r>
              <a:rPr lang="en-US" sz="2400" dirty="0" smtClean="0">
                <a:solidFill>
                  <a:schemeClr val="bg1"/>
                </a:solidFill>
                <a:latin typeface="Glacial Indifference" charset="0"/>
                <a:ea typeface="Glacial Indifference" charset="0"/>
                <a:cs typeface="Glacial Indifference" charset="0"/>
                <a:sym typeface="Montserrat"/>
              </a:rPr>
              <a:t>WHEREVER, WHENEVER.</a:t>
            </a:r>
            <a:endParaRPr sz="2400" dirty="0">
              <a:solidFill>
                <a:schemeClr val="bg1"/>
              </a:solidFill>
              <a:latin typeface="Glacial Indifference" charset="0"/>
              <a:ea typeface="Glacial Indifference" charset="0"/>
              <a:cs typeface="Glacial Indifference" charset="0"/>
              <a:sym typeface="Montserrat"/>
            </a:endParaRPr>
          </a:p>
        </p:txBody>
      </p:sp>
      <p:sp>
        <p:nvSpPr>
          <p:cNvPr id="55" name="Shape 55"/>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a:t>
            </a:fld>
            <a:endParaRPr dirty="0">
              <a:solidFill>
                <a:schemeClr val="bg1"/>
              </a:solidFill>
              <a:latin typeface="Montserrat"/>
              <a:ea typeface="Montserrat"/>
              <a:cs typeface="Montserrat"/>
              <a:sym typeface="Montserrat"/>
            </a:endParaRPr>
          </a:p>
        </p:txBody>
      </p:sp>
      <p:sp>
        <p:nvSpPr>
          <p:cNvPr id="56" name="Shape 56"/>
          <p:cNvSpPr txBox="1">
            <a:spLocks noGrp="1"/>
          </p:cNvSpPr>
          <p:nvPr>
            <p:ph type="ctrTitle"/>
          </p:nvPr>
        </p:nvSpPr>
        <p:spPr>
          <a:xfrm>
            <a:off x="2847788" y="4389025"/>
            <a:ext cx="3448500" cy="667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endParaRPr sz="1000" dirty="0">
              <a:solidFill>
                <a:schemeClr val="bg1"/>
              </a:solidFill>
              <a:latin typeface="Glacial Indifference" charset="0"/>
              <a:ea typeface="Glacial Indifference" charset="0"/>
              <a:cs typeface="Glacial Indifference" charset="0"/>
              <a:sym typeface="Montserrat"/>
            </a:endParaRPr>
          </a:p>
          <a:p>
            <a:pPr marL="0" lvl="0" indent="0">
              <a:spcBef>
                <a:spcPts val="0"/>
              </a:spcBef>
              <a:spcAft>
                <a:spcPts val="0"/>
              </a:spcAft>
              <a:buNone/>
            </a:pPr>
            <a:r>
              <a:rPr lang="en" sz="1000" b="1" u="sng" dirty="0" smtClean="0">
                <a:solidFill>
                  <a:srgbClr val="00B4D2"/>
                </a:solidFill>
                <a:latin typeface="Glacial Indifference" charset="0"/>
                <a:ea typeface="Glacial Indifference" charset="0"/>
                <a:cs typeface="Glacial Indifference" charset="0"/>
                <a:sym typeface="Montserrat"/>
                <a:hlinkClick r:id="rId3"/>
              </a:rPr>
              <a:t>flexit@flexit.fit</a:t>
            </a:r>
            <a:endParaRPr b="1" dirty="0">
              <a:solidFill>
                <a:srgbClr val="00B4D2"/>
              </a:solidFill>
              <a:latin typeface="Glacial Indifference" charset="0"/>
              <a:ea typeface="Glacial Indifference" charset="0"/>
              <a:cs typeface="Glacial Indifference" charset="0"/>
              <a:sym typeface="Montserrat"/>
            </a:endParaRPr>
          </a:p>
          <a:p>
            <a:pPr marL="0" lvl="0" indent="0" rtl="0">
              <a:spcBef>
                <a:spcPts val="0"/>
              </a:spcBef>
              <a:spcAft>
                <a:spcPts val="0"/>
              </a:spcAft>
              <a:buNone/>
            </a:pPr>
            <a:r>
              <a:rPr lang="en" sz="1000" b="1" u="sng" dirty="0" smtClean="0">
                <a:solidFill>
                  <a:srgbClr val="00B4D2"/>
                </a:solidFill>
                <a:latin typeface="Glacial Indifference" charset="0"/>
                <a:ea typeface="Glacial Indifference" charset="0"/>
                <a:cs typeface="Glacial Indifference" charset="0"/>
                <a:sym typeface="Montserrat"/>
                <a:hlinkClick r:id="rId4"/>
              </a:rPr>
              <a:t>www.flexit.fit</a:t>
            </a:r>
            <a:endParaRPr sz="600" b="1" dirty="0">
              <a:solidFill>
                <a:srgbClr val="00B4D2"/>
              </a:solidFill>
              <a:latin typeface="Glacial Indifference" charset="0"/>
              <a:ea typeface="Glacial Indifference" charset="0"/>
              <a:cs typeface="Glacial Indifference" charset="0"/>
              <a:sym typeface="Montserrat"/>
            </a:endParaRPr>
          </a:p>
          <a:p>
            <a:pPr marL="0" lvl="0" indent="0">
              <a:spcBef>
                <a:spcPts val="0"/>
              </a:spcBef>
              <a:spcAft>
                <a:spcPts val="0"/>
              </a:spcAft>
              <a:buNone/>
            </a:pPr>
            <a:r>
              <a:rPr lang="en-US" sz="800" dirty="0" smtClean="0">
                <a:solidFill>
                  <a:schemeClr val="bg1"/>
                </a:solidFill>
                <a:latin typeface="Glacial Indifference" charset="0"/>
                <a:ea typeface="Glacial Indifference" charset="0"/>
                <a:cs typeface="Glacial Indifference" charset="0"/>
                <a:sym typeface="Montserrat"/>
              </a:rPr>
              <a:t>Spring </a:t>
            </a:r>
            <a:r>
              <a:rPr lang="en" sz="800" dirty="0" smtClean="0">
                <a:solidFill>
                  <a:schemeClr val="bg1"/>
                </a:solidFill>
                <a:latin typeface="Glacial Indifference" charset="0"/>
                <a:ea typeface="Glacial Indifference" charset="0"/>
                <a:cs typeface="Glacial Indifference" charset="0"/>
                <a:sym typeface="Montserrat"/>
              </a:rPr>
              <a:t>2018</a:t>
            </a:r>
            <a:endParaRPr sz="800" dirty="0">
              <a:solidFill>
                <a:schemeClr val="bg1"/>
              </a:solidFill>
              <a:latin typeface="Glacial Indifference" charset="0"/>
              <a:ea typeface="Glacial Indifference" charset="0"/>
              <a:cs typeface="Glacial Indifference" charset="0"/>
              <a:sym typeface="Montserrat"/>
            </a:endParaRPr>
          </a:p>
          <a:p>
            <a:pPr marL="0" lvl="0" indent="0" rtl="0">
              <a:spcBef>
                <a:spcPts val="0"/>
              </a:spcBef>
              <a:spcAft>
                <a:spcPts val="0"/>
              </a:spcAft>
              <a:buClr>
                <a:schemeClr val="dk1"/>
              </a:buClr>
              <a:buSzPts val="1100"/>
              <a:buFont typeface="Arial"/>
              <a:buNone/>
            </a:pPr>
            <a:r>
              <a:rPr lang="en" sz="600" b="1" dirty="0">
                <a:solidFill>
                  <a:schemeClr val="bg1"/>
                </a:solidFill>
                <a:latin typeface="Glacial Indifference" charset="0"/>
                <a:ea typeface="Glacial Indifference" charset="0"/>
                <a:cs typeface="Glacial Indifference" charset="0"/>
                <a:sym typeface="Montserrat"/>
              </a:rPr>
              <a:t>Confidential &amp; Proprietary</a:t>
            </a:r>
            <a:endParaRPr sz="800" b="1" dirty="0">
              <a:solidFill>
                <a:schemeClr val="bg1"/>
              </a:solidFill>
              <a:latin typeface="Glacial Indifference" charset="0"/>
              <a:ea typeface="Glacial Indifference" charset="0"/>
              <a:cs typeface="Glacial Indifference" charset="0"/>
              <a:sym typeface="Montserrat"/>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977" y="1620241"/>
            <a:ext cx="7894119" cy="883670"/>
          </a:xfrm>
          <a:prstGeom prst="rect">
            <a:avLst/>
          </a:prstGeom>
        </p:spPr>
      </p:pic>
    </p:spTree>
    <p:extLst>
      <p:ext uri="{BB962C8B-B14F-4D97-AF65-F5344CB8AC3E}">
        <p14:creationId xmlns:p14="http://schemas.microsoft.com/office/powerpoint/2010/main" val="3301111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18" name="Picture 17"/>
          <p:cNvPicPr>
            <a:picLocks noChangeAspect="1"/>
          </p:cNvPicPr>
          <p:nvPr/>
        </p:nvPicPr>
        <p:blipFill rotWithShape="1">
          <a:blip r:embed="rId3"/>
          <a:srcRect t="10710" r="642" b="6073"/>
          <a:stretch/>
        </p:blipFill>
        <p:spPr>
          <a:xfrm flipH="1">
            <a:off x="0" y="0"/>
            <a:ext cx="9159498" cy="5143500"/>
          </a:xfrm>
          <a:prstGeom prst="rect">
            <a:avLst/>
          </a:prstGeom>
        </p:spPr>
      </p:pic>
      <p:graphicFrame>
        <p:nvGraphicFramePr>
          <p:cNvPr id="23" name="Diagram 22"/>
          <p:cNvGraphicFramePr/>
          <p:nvPr>
            <p:extLst>
              <p:ext uri="{D42A27DB-BD31-4B8C-83A1-F6EECF244321}">
                <p14:modId xmlns:p14="http://schemas.microsoft.com/office/powerpoint/2010/main" val="2088329290"/>
              </p:ext>
            </p:extLst>
          </p:nvPr>
        </p:nvGraphicFramePr>
        <p:xfrm>
          <a:off x="3858633" y="1231047"/>
          <a:ext cx="5383718" cy="36147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38" name="Shape 23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10</a:t>
            </a:fld>
            <a:endParaRPr dirty="0">
              <a:solidFill>
                <a:schemeClr val="bg1"/>
              </a:solidFill>
              <a:latin typeface="Montserrat"/>
              <a:ea typeface="Montserrat"/>
              <a:cs typeface="Montserrat"/>
              <a:sym typeface="Montserrat"/>
            </a:endParaRPr>
          </a:p>
        </p:txBody>
      </p:sp>
      <p:sp>
        <p:nvSpPr>
          <p:cNvPr id="246" name="Shape 246"/>
          <p:cNvSpPr txBox="1"/>
          <p:nvPr/>
        </p:nvSpPr>
        <p:spPr>
          <a:xfrm>
            <a:off x="533399" y="2061380"/>
            <a:ext cx="3325233" cy="535481"/>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smtClean="0">
                <a:solidFill>
                  <a:schemeClr val="bg1"/>
                </a:solidFill>
                <a:latin typeface="Glacial Indifference" charset="0"/>
                <a:ea typeface="Glacial Indifference" charset="0"/>
                <a:cs typeface="Glacial Indifference" charset="0"/>
                <a:sym typeface="Montserrat Light"/>
              </a:rPr>
              <a:t>Serviceable </a:t>
            </a:r>
            <a:r>
              <a:rPr lang="en-US" dirty="0" smtClean="0">
                <a:solidFill>
                  <a:schemeClr val="bg1"/>
                </a:solidFill>
                <a:latin typeface="Glacial Indifference" charset="0"/>
                <a:ea typeface="Glacial Indifference" charset="0"/>
                <a:cs typeface="Glacial Indifference" charset="0"/>
                <a:sym typeface="Montserrat Light"/>
              </a:rPr>
              <a:t>addressable </a:t>
            </a:r>
            <a:r>
              <a:rPr lang="en" dirty="0" smtClean="0">
                <a:solidFill>
                  <a:schemeClr val="bg1"/>
                </a:solidFill>
                <a:latin typeface="Glacial Indifference" charset="0"/>
                <a:ea typeface="Glacial Indifference" charset="0"/>
                <a:cs typeface="Glacial Indifference" charset="0"/>
                <a:sym typeface="Montserrat Light"/>
              </a:rPr>
              <a:t>market</a:t>
            </a:r>
            <a:r>
              <a:rPr lang="en-US" dirty="0" smtClean="0">
                <a:solidFill>
                  <a:schemeClr val="bg1"/>
                </a:solidFill>
                <a:latin typeface="Glacial Indifference" charset="0"/>
                <a:ea typeface="Glacial Indifference" charset="0"/>
                <a:cs typeface="Glacial Indifference" charset="0"/>
                <a:sym typeface="Montserrat Light"/>
              </a:rPr>
              <a:t> (SAM)</a:t>
            </a:r>
            <a:r>
              <a:rPr lang="en" dirty="0" smtClean="0">
                <a:solidFill>
                  <a:schemeClr val="bg1"/>
                </a:solidFill>
                <a:latin typeface="Glacial Indifference" charset="0"/>
                <a:ea typeface="Glacial Indifference" charset="0"/>
                <a:cs typeface="Glacial Indifference" charset="0"/>
                <a:sym typeface="Montserrat Light"/>
              </a:rPr>
              <a:t>:</a:t>
            </a:r>
            <a:endParaRPr lang="en-US" dirty="0" smtClean="0">
              <a:solidFill>
                <a:schemeClr val="bg1"/>
              </a:solidFill>
              <a:latin typeface="Glacial Indifference" charset="0"/>
              <a:ea typeface="Glacial Indifference" charset="0"/>
              <a:cs typeface="Glacial Indifference" charset="0"/>
              <a:sym typeface="Montserrat Light"/>
            </a:endParaRPr>
          </a:p>
          <a:p>
            <a:pPr marL="0" lvl="0" indent="0">
              <a:spcBef>
                <a:spcPts val="0"/>
              </a:spcBef>
              <a:spcAft>
                <a:spcPts val="0"/>
              </a:spcAft>
              <a:buClr>
                <a:schemeClr val="dk1"/>
              </a:buClr>
              <a:buSzPts val="1100"/>
              <a:buFont typeface="Arial"/>
              <a:buNone/>
            </a:pPr>
            <a:r>
              <a:rPr lang="en-US" dirty="0" smtClean="0">
                <a:solidFill>
                  <a:schemeClr val="bg1"/>
                </a:solidFill>
                <a:latin typeface="Glacial Indifference" charset="0"/>
                <a:ea typeface="Glacial Indifference" charset="0"/>
                <a:cs typeface="Glacial Indifference" charset="0"/>
                <a:sym typeface="Montserrat Light"/>
              </a:rPr>
              <a:t>Gyms in the US that fit our model</a:t>
            </a:r>
            <a:endParaRPr dirty="0">
              <a:solidFill>
                <a:schemeClr val="bg1"/>
              </a:solidFill>
              <a:latin typeface="Gill Sans Light" charset="0"/>
              <a:ea typeface="Gill Sans Light" charset="0"/>
              <a:cs typeface="Gill Sans Light" charset="0"/>
              <a:sym typeface="Montserrat Light"/>
            </a:endParaRPr>
          </a:p>
        </p:txBody>
      </p:sp>
      <p:sp>
        <p:nvSpPr>
          <p:cNvPr id="247" name="Shape 247"/>
          <p:cNvSpPr txBox="1"/>
          <p:nvPr/>
        </p:nvSpPr>
        <p:spPr>
          <a:xfrm>
            <a:off x="533400" y="1429414"/>
            <a:ext cx="2567287" cy="631965"/>
          </a:xfrm>
          <a:prstGeom prst="rect">
            <a:avLst/>
          </a:prstGeom>
          <a:noFill/>
          <a:ln>
            <a:noFill/>
          </a:ln>
        </p:spPr>
        <p:txBody>
          <a:bodyPr spcFirstLastPara="1" wrap="square" lIns="91425" tIns="91425" rIns="91425" bIns="91425" anchor="t" anchorCtr="0">
            <a:noAutofit/>
          </a:bodyPr>
          <a:lstStyle/>
          <a:p>
            <a:r>
              <a:rPr lang="en" dirty="0" smtClean="0">
                <a:solidFill>
                  <a:schemeClr val="bg1"/>
                </a:solidFill>
                <a:latin typeface="Glacial Indifference" charset="0"/>
                <a:ea typeface="Glacial Indifference" charset="0"/>
                <a:cs typeface="Glacial Indifference" charset="0"/>
                <a:sym typeface="Montserrat Light"/>
              </a:rPr>
              <a:t>Total </a:t>
            </a:r>
            <a:r>
              <a:rPr lang="en" dirty="0" smtClean="0">
                <a:solidFill>
                  <a:schemeClr val="bg1"/>
                </a:solidFill>
                <a:latin typeface="Glacial Indifference" charset="0"/>
                <a:ea typeface="Glacial Indifference" charset="0"/>
                <a:cs typeface="Glacial Indifference" charset="0"/>
                <a:sym typeface="Montserrat Light"/>
              </a:rPr>
              <a:t>available market</a:t>
            </a:r>
            <a:r>
              <a:rPr lang="en-US" dirty="0" smtClean="0">
                <a:solidFill>
                  <a:schemeClr val="bg1"/>
                </a:solidFill>
                <a:latin typeface="Glacial Indifference" charset="0"/>
                <a:ea typeface="Glacial Indifference" charset="0"/>
                <a:cs typeface="Glacial Indifference" charset="0"/>
                <a:sym typeface="Montserrat Light"/>
              </a:rPr>
              <a:t> (TAM</a:t>
            </a:r>
            <a:r>
              <a:rPr lang="en-US" dirty="0" smtClean="0">
                <a:solidFill>
                  <a:schemeClr val="bg1"/>
                </a:solidFill>
                <a:latin typeface="Glacial Indifference" charset="0"/>
                <a:ea typeface="Glacial Indifference" charset="0"/>
                <a:cs typeface="Glacial Indifference" charset="0"/>
                <a:sym typeface="Montserrat Light"/>
              </a:rPr>
              <a:t>)</a:t>
            </a:r>
            <a:r>
              <a:rPr lang="en" dirty="0" smtClean="0">
                <a:solidFill>
                  <a:schemeClr val="bg1"/>
                </a:solidFill>
                <a:latin typeface="Glacial Indifference" charset="0"/>
                <a:ea typeface="Glacial Indifference" charset="0"/>
                <a:cs typeface="Glacial Indifference" charset="0"/>
                <a:sym typeface="Montserrat Light"/>
              </a:rPr>
              <a:t>:</a:t>
            </a:r>
            <a:r>
              <a:rPr lang="en-US" dirty="0" smtClean="0">
                <a:solidFill>
                  <a:schemeClr val="bg1"/>
                </a:solidFill>
                <a:latin typeface="Glacial Indifference" charset="0"/>
                <a:ea typeface="Glacial Indifference" charset="0"/>
                <a:cs typeface="Glacial Indifference" charset="0"/>
                <a:sym typeface="Montserrat Light"/>
              </a:rPr>
              <a:t> </a:t>
            </a:r>
          </a:p>
          <a:p>
            <a:pPr marL="0" lvl="0" indent="0"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Light"/>
              </a:rPr>
              <a:t>Gyms in the US</a:t>
            </a:r>
            <a:endParaRPr sz="2000" b="1" dirty="0">
              <a:solidFill>
                <a:schemeClr val="bg1"/>
              </a:solidFill>
              <a:latin typeface="Glacial Indifference" charset="0"/>
              <a:ea typeface="Glacial Indifference" charset="0"/>
              <a:cs typeface="Glacial Indifference" charset="0"/>
              <a:sym typeface="Montserrat Light"/>
            </a:endParaRPr>
          </a:p>
        </p:txBody>
      </p:sp>
      <p:sp>
        <p:nvSpPr>
          <p:cNvPr id="52" name="TextBox 51"/>
          <p:cNvSpPr txBox="1"/>
          <p:nvPr/>
        </p:nvSpPr>
        <p:spPr>
          <a:xfrm>
            <a:off x="469076" y="409700"/>
            <a:ext cx="6251170" cy="830997"/>
          </a:xfrm>
          <a:prstGeom prst="rect">
            <a:avLst/>
          </a:prstGeom>
          <a:noFill/>
        </p:spPr>
        <p:txBody>
          <a:bodyPr wrap="square" rtlCol="0">
            <a:spAutoFit/>
          </a:bodyPr>
          <a:lstStyle/>
          <a:p>
            <a:r>
              <a:rPr lang="en-US" sz="2400" b="1" dirty="0">
                <a:solidFill>
                  <a:schemeClr val="bg1"/>
                </a:solidFill>
                <a:latin typeface="Glacial Indifference" charset="0"/>
                <a:ea typeface="Glacial Indifference" charset="0"/>
                <a:cs typeface="Glacial Indifference" charset="0"/>
                <a:sym typeface="Montserrat Medium"/>
              </a:rPr>
              <a:t>FLEXIT </a:t>
            </a:r>
            <a:r>
              <a:rPr lang="en-US" sz="2400" b="1" dirty="0" smtClean="0">
                <a:solidFill>
                  <a:schemeClr val="bg1"/>
                </a:solidFill>
                <a:latin typeface="Glacial Indifference" charset="0"/>
                <a:ea typeface="Glacial Indifference" charset="0"/>
                <a:cs typeface="Glacial Indifference" charset="0"/>
              </a:rPr>
              <a:t>provides technology to scale for a growing market </a:t>
            </a:r>
            <a:endParaRPr lang="en-US" sz="2400" b="1" dirty="0">
              <a:solidFill>
                <a:schemeClr val="bg1"/>
              </a:solidFill>
              <a:latin typeface="Glacial Indifference" charset="0"/>
              <a:ea typeface="Glacial Indifference" charset="0"/>
              <a:cs typeface="Glacial Indifference" charset="0"/>
            </a:endParaRPr>
          </a:p>
        </p:txBody>
      </p:sp>
      <p:sp>
        <p:nvSpPr>
          <p:cNvPr id="10" name="Rectangle 9"/>
          <p:cNvSpPr/>
          <p:nvPr/>
        </p:nvSpPr>
        <p:spPr>
          <a:xfrm>
            <a:off x="82495" y="4800600"/>
            <a:ext cx="2412022" cy="461665"/>
          </a:xfrm>
          <a:prstGeom prst="rect">
            <a:avLst/>
          </a:prstGeom>
        </p:spPr>
        <p:txBody>
          <a:bodyPr wrap="square">
            <a:spAutoFit/>
          </a:bodyPr>
          <a:lstStyle/>
          <a:p>
            <a:r>
              <a:rPr lang="en-US" sz="800" dirty="0">
                <a:solidFill>
                  <a:schemeClr val="bg1"/>
                </a:solidFill>
                <a:latin typeface="Montserrat" charset="0"/>
                <a:ea typeface="Montserrat" charset="0"/>
                <a:cs typeface="Montserrat" charset="0"/>
              </a:rPr>
              <a:t>Source: </a:t>
            </a:r>
            <a:r>
              <a:rPr lang="en-US" sz="800" dirty="0" err="1">
                <a:solidFill>
                  <a:schemeClr val="bg1"/>
                </a:solidFill>
                <a:latin typeface="Montserrat" charset="0"/>
                <a:ea typeface="Montserrat" charset="0"/>
                <a:cs typeface="Montserrat" charset="0"/>
              </a:rPr>
              <a:t>Statista</a:t>
            </a:r>
            <a:r>
              <a:rPr lang="en-US" sz="800" dirty="0">
                <a:solidFill>
                  <a:schemeClr val="bg1"/>
                </a:solidFill>
                <a:latin typeface="Montserrat" charset="0"/>
                <a:ea typeface="Montserrat" charset="0"/>
                <a:cs typeface="Montserrat" charset="0"/>
              </a:rPr>
              <a:t>, The Statistics Portal - 2016</a:t>
            </a:r>
          </a:p>
          <a:p>
            <a:r>
              <a:rPr lang="en-US" sz="800" dirty="0">
                <a:solidFill>
                  <a:schemeClr val="bg1"/>
                </a:solidFill>
                <a:latin typeface="Montserrat" charset="0"/>
                <a:ea typeface="Montserrat" charset="0"/>
                <a:cs typeface="Montserrat" charset="0"/>
              </a:rPr>
              <a:t/>
            </a:r>
            <a:br>
              <a:rPr lang="en-US" sz="800" dirty="0">
                <a:solidFill>
                  <a:schemeClr val="bg1"/>
                </a:solidFill>
                <a:latin typeface="Montserrat" charset="0"/>
                <a:ea typeface="Montserrat" charset="0"/>
                <a:cs typeface="Montserrat" charset="0"/>
              </a:rPr>
            </a:br>
            <a:endParaRPr lang="en-US" sz="800" dirty="0">
              <a:solidFill>
                <a:schemeClr val="bg1"/>
              </a:solidFill>
              <a:latin typeface="Montserrat" charset="0"/>
              <a:ea typeface="Montserrat" charset="0"/>
              <a:cs typeface="Montserrat" charset="0"/>
            </a:endParaRPr>
          </a:p>
        </p:txBody>
      </p:sp>
      <p:sp>
        <p:nvSpPr>
          <p:cNvPr id="27" name="Rectangle 26"/>
          <p:cNvSpPr/>
          <p:nvPr/>
        </p:nvSpPr>
        <p:spPr>
          <a:xfrm>
            <a:off x="533400" y="2737727"/>
            <a:ext cx="3325233" cy="523220"/>
          </a:xfrm>
          <a:prstGeom prst="rect">
            <a:avLst/>
          </a:prstGeom>
        </p:spPr>
        <p:txBody>
          <a:bodyPr wrap="square">
            <a:spAutoFit/>
          </a:bodyPr>
          <a:lstStyle/>
          <a:p>
            <a:r>
              <a:rPr lang="en-US" dirty="0" smtClean="0">
                <a:solidFill>
                  <a:schemeClr val="bg1"/>
                </a:solidFill>
                <a:latin typeface="Glacial Indifference" charset="0"/>
                <a:ea typeface="Glacial Indifference" charset="0"/>
                <a:cs typeface="Glacial Indifference" charset="0"/>
                <a:sym typeface="Montserrat Light"/>
              </a:rPr>
              <a:t>Serviceable obtainable market (</a:t>
            </a:r>
            <a:r>
              <a:rPr lang="en-US" dirty="0">
                <a:solidFill>
                  <a:schemeClr val="bg1"/>
                </a:solidFill>
                <a:latin typeface="Glacial Indifference" charset="0"/>
                <a:ea typeface="Glacial Indifference" charset="0"/>
                <a:cs typeface="Glacial Indifference" charset="0"/>
                <a:sym typeface="Montserrat Light"/>
              </a:rPr>
              <a:t>SOM</a:t>
            </a:r>
            <a:r>
              <a:rPr lang="en-US" dirty="0" smtClean="0">
                <a:solidFill>
                  <a:schemeClr val="bg1"/>
                </a:solidFill>
                <a:latin typeface="Glacial Indifference" charset="0"/>
                <a:ea typeface="Glacial Indifference" charset="0"/>
                <a:cs typeface="Glacial Indifference" charset="0"/>
                <a:sym typeface="Montserrat Light"/>
              </a:rPr>
              <a:t>):</a:t>
            </a:r>
          </a:p>
          <a:p>
            <a:pPr lvl="0"/>
            <a:r>
              <a:rPr lang="en-US" dirty="0" smtClean="0">
                <a:solidFill>
                  <a:schemeClr val="bg1"/>
                </a:solidFill>
                <a:latin typeface="Glacial Indifference" charset="0"/>
                <a:ea typeface="Glacial Indifference" charset="0"/>
                <a:cs typeface="Glacial Indifference" charset="0"/>
                <a:sym typeface="Montserrat Light"/>
              </a:rPr>
              <a:t>Gyms in the US that we can obtain</a:t>
            </a:r>
            <a:endParaRPr lang="en-US" dirty="0">
              <a:solidFill>
                <a:schemeClr val="bg1"/>
              </a:solidFill>
              <a:latin typeface="Glacial Indifference" charset="0"/>
              <a:ea typeface="Glacial Indifference" charset="0"/>
              <a:cs typeface="Glacial Indifference" charset="0"/>
              <a:sym typeface="Montserrat Light"/>
            </a:endParaRPr>
          </a:p>
        </p:txBody>
      </p:sp>
      <p:cxnSp>
        <p:nvCxnSpPr>
          <p:cNvPr id="6" name="Straight Connector 5"/>
          <p:cNvCxnSpPr/>
          <p:nvPr/>
        </p:nvCxnSpPr>
        <p:spPr>
          <a:xfrm>
            <a:off x="3848100" y="3118757"/>
            <a:ext cx="2205093" cy="0"/>
          </a:xfrm>
          <a:prstGeom prst="line">
            <a:avLst/>
          </a:prstGeom>
          <a:ln w="12700">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858632" y="2404872"/>
            <a:ext cx="2194561" cy="0"/>
          </a:xfrm>
          <a:prstGeom prst="line">
            <a:avLst/>
          </a:prstGeom>
          <a:ln w="12700">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848100" y="1695450"/>
            <a:ext cx="2205093" cy="0"/>
          </a:xfrm>
          <a:prstGeom prst="line">
            <a:avLst/>
          </a:prstGeom>
          <a:ln w="12700">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SOLUTION | </a:t>
            </a:r>
            <a:r>
              <a:rPr lang="en-US" sz="700" b="1" dirty="0" smtClean="0">
                <a:solidFill>
                  <a:schemeClr val="bg1"/>
                </a:solidFill>
                <a:latin typeface="Glacial Indifference" charset="0"/>
                <a:ea typeface="Glacial Indifference" charset="0"/>
                <a:cs typeface="Glacial Indifference" charset="0"/>
              </a:rPr>
              <a:t>BUSINESS</a:t>
            </a:r>
            <a:endParaRPr lang="en-US" sz="700" b="1" dirty="0">
              <a:solidFill>
                <a:schemeClr val="bg1"/>
              </a:solidFill>
              <a:latin typeface="Glacial Indifference" charset="0"/>
              <a:ea typeface="Glacial Indifference" charset="0"/>
              <a:cs typeface="Glacial Indifference" charset="0"/>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Tree>
    <p:extLst>
      <p:ext uri="{BB962C8B-B14F-4D97-AF65-F5344CB8AC3E}">
        <p14:creationId xmlns:p14="http://schemas.microsoft.com/office/powerpoint/2010/main" val="20628201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1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8" name="Picture 17"/>
          <p:cNvPicPr>
            <a:picLocks noChangeAspect="1"/>
          </p:cNvPicPr>
          <p:nvPr/>
        </p:nvPicPr>
        <p:blipFill rotWithShape="1">
          <a:blip r:embed="rId7"/>
          <a:srcRect t="10710" r="642" b="6073"/>
          <a:stretch/>
        </p:blipFill>
        <p:spPr>
          <a:xfrm flipH="1">
            <a:off x="3175" y="-12716"/>
            <a:ext cx="9159498" cy="5143500"/>
          </a:xfrm>
          <a:prstGeom prst="rect">
            <a:avLst/>
          </a:prstGeom>
        </p:spPr>
      </p:pic>
      <p:sp>
        <p:nvSpPr>
          <p:cNvPr id="238" name="Shape 23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11</a:t>
            </a:fld>
            <a:endParaRPr dirty="0">
              <a:solidFill>
                <a:schemeClr val="bg1"/>
              </a:solidFill>
              <a:latin typeface="Montserrat"/>
              <a:ea typeface="Montserrat"/>
              <a:cs typeface="Montserrat"/>
              <a:sym typeface="Montserrat"/>
            </a:endParaRPr>
          </a:p>
        </p:txBody>
      </p:sp>
      <p:sp>
        <p:nvSpPr>
          <p:cNvPr id="52" name="TextBox 51"/>
          <p:cNvSpPr txBox="1"/>
          <p:nvPr/>
        </p:nvSpPr>
        <p:spPr>
          <a:xfrm>
            <a:off x="469075" y="409700"/>
            <a:ext cx="7865299"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sym typeface="Montserrat Medium"/>
              </a:rPr>
              <a:t>FLEXIT will benefit from multiple revenue streams that will enable sustainable value delivery</a:t>
            </a:r>
            <a:endParaRPr lang="en-US" sz="2400" b="1" dirty="0">
              <a:solidFill>
                <a:schemeClr val="bg1"/>
              </a:solidFill>
              <a:latin typeface="Glacial Indifference" charset="0"/>
              <a:ea typeface="Glacial Indifference" charset="0"/>
              <a:cs typeface="Glacial Indifference" charset="0"/>
            </a:endParaRPr>
          </a:p>
        </p:txBody>
      </p: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
        <p:nvSpPr>
          <p:cNvPr id="20" name="Rectangle 19"/>
          <p:cNvSpPr/>
          <p:nvPr/>
        </p:nvSpPr>
        <p:spPr bwMode="ltGray">
          <a:xfrm>
            <a:off x="1606550" y="1703887"/>
            <a:ext cx="2743200" cy="603218"/>
          </a:xfrm>
          <a:prstGeom prst="rect">
            <a:avLst/>
          </a:prstGeom>
          <a:solidFill>
            <a:srgbClr val="B5B5B6">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274320" tIns="48978" rIns="91440" bIns="48978" rtlCol="0" anchor="ctr" anchorCtr="0"/>
          <a:lstStyle/>
          <a:p>
            <a:pPr marL="171450" indent="-171450">
              <a:buClr>
                <a:schemeClr val="bg1"/>
              </a:buClr>
              <a:buFont typeface="Arial" charset="0"/>
              <a:buChar char="•"/>
            </a:pPr>
            <a:r>
              <a:rPr lang="en-US" sz="800" b="1" dirty="0">
                <a:solidFill>
                  <a:schemeClr val="bg1"/>
                </a:solidFill>
                <a:latin typeface="Glacial Indifference" charset="0"/>
                <a:ea typeface="Glacial Indifference" charset="0"/>
                <a:cs typeface="Glacial Indifference" charset="0"/>
              </a:rPr>
              <a:t>FLEXIT will share usage revenue with gyms based on agreed upon split </a:t>
            </a:r>
          </a:p>
          <a:p>
            <a:pPr marL="171450" indent="-171450">
              <a:buClr>
                <a:schemeClr val="bg1"/>
              </a:buClr>
              <a:buFont typeface="Arial" charset="0"/>
              <a:buChar char="•"/>
            </a:pPr>
            <a:r>
              <a:rPr lang="en-US" sz="800" b="1" dirty="0">
                <a:solidFill>
                  <a:schemeClr val="bg1"/>
                </a:solidFill>
                <a:latin typeface="Glacial Indifference" charset="0"/>
                <a:ea typeface="Glacial Indifference" charset="0"/>
                <a:cs typeface="Glacial Indifference" charset="0"/>
              </a:rPr>
              <a:t>Price per minute will be defined on the gym level and reflect specific market factors</a:t>
            </a:r>
          </a:p>
        </p:txBody>
      </p:sp>
      <p:sp>
        <p:nvSpPr>
          <p:cNvPr id="19" name="Oval 18"/>
          <p:cNvSpPr/>
          <p:nvPr/>
        </p:nvSpPr>
        <p:spPr>
          <a:xfrm>
            <a:off x="715638" y="1511549"/>
            <a:ext cx="1005840" cy="1005840"/>
          </a:xfrm>
          <a:prstGeom prst="ellipse">
            <a:avLst/>
          </a:prstGeom>
          <a:solidFill>
            <a:srgbClr val="1AA6C9"/>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b="1" dirty="0" smtClean="0">
                <a:solidFill>
                  <a:schemeClr val="bg1"/>
                </a:solidFill>
                <a:latin typeface="Glacial Indifference" charset="0"/>
                <a:ea typeface="Glacial Indifference" charset="0"/>
                <a:cs typeface="Glacial Indifference" charset="0"/>
              </a:rPr>
              <a:t>Gym Usage</a:t>
            </a:r>
            <a:endParaRPr lang="en-US" sz="900" b="1" dirty="0">
              <a:solidFill>
                <a:schemeClr val="bg1"/>
              </a:solidFill>
              <a:latin typeface="Glacial Indifference" charset="0"/>
              <a:ea typeface="Glacial Indifference" charset="0"/>
              <a:cs typeface="Glacial Indifference" charset="0"/>
            </a:endParaRPr>
          </a:p>
        </p:txBody>
      </p:sp>
      <p:sp>
        <p:nvSpPr>
          <p:cNvPr id="35" name="Rectangle 34"/>
          <p:cNvSpPr/>
          <p:nvPr/>
        </p:nvSpPr>
        <p:spPr bwMode="ltGray">
          <a:xfrm>
            <a:off x="1606550" y="2914298"/>
            <a:ext cx="2743200" cy="603218"/>
          </a:xfrm>
          <a:prstGeom prst="rect">
            <a:avLst/>
          </a:prstGeom>
          <a:solidFill>
            <a:srgbClr val="B5B5B6">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274320" tIns="48978" rIns="91440" bIns="48978" rtlCol="0" anchor="ctr" anchorCtr="0"/>
          <a:lstStyle/>
          <a:p>
            <a:pPr marL="171450" indent="-171450">
              <a:buClr>
                <a:schemeClr val="bg1"/>
              </a:buClr>
              <a:buFont typeface="Arial" charset="0"/>
              <a:buChar char="•"/>
            </a:pPr>
            <a:r>
              <a:rPr lang="en-US" sz="800" b="1" dirty="0">
                <a:solidFill>
                  <a:schemeClr val="bg1"/>
                </a:solidFill>
                <a:latin typeface="Glacial Indifference" charset="0"/>
                <a:ea typeface="Glacial Indifference" charset="0"/>
                <a:cs typeface="Glacial Indifference" charset="0"/>
              </a:rPr>
              <a:t>Gyms will be subject to a one-time fee to join the FLEXIT </a:t>
            </a:r>
            <a:r>
              <a:rPr lang="en-US" sz="800" b="1" dirty="0" smtClean="0">
                <a:solidFill>
                  <a:schemeClr val="bg1"/>
                </a:solidFill>
                <a:latin typeface="Glacial Indifference" charset="0"/>
                <a:ea typeface="Glacial Indifference" charset="0"/>
                <a:cs typeface="Glacial Indifference" charset="0"/>
              </a:rPr>
              <a:t>network</a:t>
            </a:r>
            <a:endParaRPr lang="en-US" sz="800" b="1" dirty="0">
              <a:solidFill>
                <a:schemeClr val="bg1"/>
              </a:solidFill>
              <a:latin typeface="Glacial Indifference" charset="0"/>
              <a:ea typeface="Glacial Indifference" charset="0"/>
              <a:cs typeface="Glacial Indifference" charset="0"/>
            </a:endParaRPr>
          </a:p>
          <a:p>
            <a:pPr marL="171450" indent="-171450">
              <a:buClr>
                <a:schemeClr val="bg1"/>
              </a:buClr>
              <a:buFont typeface="Arial" charset="0"/>
              <a:buChar char="•"/>
            </a:pPr>
            <a:r>
              <a:rPr lang="en-US" sz="800" b="1" dirty="0">
                <a:solidFill>
                  <a:schemeClr val="bg1"/>
                </a:solidFill>
                <a:latin typeface="Glacial Indifference" charset="0"/>
                <a:ea typeface="Glacial Indifference" charset="0"/>
                <a:cs typeface="Glacial Indifference" charset="0"/>
              </a:rPr>
              <a:t>The fee will vary based on the number of gym branches that are on-boarded</a:t>
            </a:r>
          </a:p>
        </p:txBody>
      </p:sp>
      <p:sp>
        <p:nvSpPr>
          <p:cNvPr id="36" name="Oval 35"/>
          <p:cNvSpPr/>
          <p:nvPr/>
        </p:nvSpPr>
        <p:spPr>
          <a:xfrm>
            <a:off x="715638" y="2725888"/>
            <a:ext cx="1005840" cy="1005840"/>
          </a:xfrm>
          <a:prstGeom prst="ellipse">
            <a:avLst/>
          </a:prstGeom>
          <a:solidFill>
            <a:schemeClr val="tx1"/>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b="1" dirty="0" smtClean="0">
                <a:solidFill>
                  <a:schemeClr val="bg1"/>
                </a:solidFill>
                <a:latin typeface="Glacial Indifference" charset="0"/>
                <a:ea typeface="Glacial Indifference" charset="0"/>
                <a:cs typeface="Glacial Indifference" charset="0"/>
              </a:rPr>
              <a:t>Gym Activation</a:t>
            </a:r>
            <a:endParaRPr lang="en-US" sz="900" b="1" dirty="0">
              <a:solidFill>
                <a:schemeClr val="bg1"/>
              </a:solidFill>
              <a:latin typeface="Glacial Indifference" charset="0"/>
              <a:ea typeface="Glacial Indifference" charset="0"/>
              <a:cs typeface="Glacial Indifference" charset="0"/>
            </a:endParaRPr>
          </a:p>
        </p:txBody>
      </p:sp>
      <p:sp>
        <p:nvSpPr>
          <p:cNvPr id="37" name="Rectangle 36"/>
          <p:cNvSpPr/>
          <p:nvPr/>
        </p:nvSpPr>
        <p:spPr bwMode="ltGray">
          <a:xfrm>
            <a:off x="5589585" y="1701394"/>
            <a:ext cx="2800349" cy="603218"/>
          </a:xfrm>
          <a:prstGeom prst="rect">
            <a:avLst/>
          </a:prstGeom>
          <a:solidFill>
            <a:srgbClr val="B5B5B6">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274320" tIns="48978" rIns="91440" bIns="48978" rtlCol="0" anchor="ctr" anchorCtr="0"/>
          <a:lstStyle/>
          <a:p>
            <a:pPr marL="171450" indent="-171450" algn="r">
              <a:buClr>
                <a:schemeClr val="bg1"/>
              </a:buClr>
              <a:buFont typeface="Arial" charset="0"/>
              <a:buChar char="•"/>
            </a:pPr>
            <a:r>
              <a:rPr lang="en-US" sz="800" b="1" dirty="0" smtClean="0">
                <a:solidFill>
                  <a:schemeClr val="bg1"/>
                </a:solidFill>
                <a:latin typeface="Glacial Indifference" charset="0"/>
                <a:ea typeface="Glacial Indifference" charset="0"/>
                <a:cs typeface="Glacial Indifference" charset="0"/>
              </a:rPr>
              <a:t>Gyms </a:t>
            </a:r>
            <a:r>
              <a:rPr lang="en-US" sz="800" b="1" dirty="0">
                <a:solidFill>
                  <a:schemeClr val="bg1"/>
                </a:solidFill>
                <a:latin typeface="Glacial Indifference" charset="0"/>
                <a:ea typeface="Glacial Indifference" charset="0"/>
                <a:cs typeface="Glacial Indifference" charset="0"/>
              </a:rPr>
              <a:t>will be subject to a monthly maintenance fee to offset  FLEXIT cost</a:t>
            </a:r>
          </a:p>
        </p:txBody>
      </p:sp>
      <p:sp>
        <p:nvSpPr>
          <p:cNvPr id="38" name="Oval 37"/>
          <p:cNvSpPr/>
          <p:nvPr/>
        </p:nvSpPr>
        <p:spPr>
          <a:xfrm>
            <a:off x="4720346" y="1504535"/>
            <a:ext cx="1005840" cy="1005840"/>
          </a:xfrm>
          <a:prstGeom prst="ellipse">
            <a:avLst/>
          </a:prstGeom>
          <a:solidFill>
            <a:schemeClr val="tx1"/>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r>
              <a:rPr lang="en-US" sz="900" b="1" dirty="0" smtClean="0">
                <a:solidFill>
                  <a:schemeClr val="bg1"/>
                </a:solidFill>
                <a:latin typeface="Glacial Indifference" charset="0"/>
                <a:ea typeface="Glacial Indifference" charset="0"/>
                <a:cs typeface="Glacial Indifference" charset="0"/>
              </a:rPr>
              <a:t>Monthly Maintenance</a:t>
            </a:r>
            <a:endParaRPr lang="en-US" sz="900" b="1" dirty="0">
              <a:solidFill>
                <a:schemeClr val="bg1"/>
              </a:solidFill>
              <a:latin typeface="Glacial Indifference" charset="0"/>
              <a:ea typeface="Glacial Indifference" charset="0"/>
              <a:cs typeface="Glacial Indifference" charset="0"/>
            </a:endParaRPr>
          </a:p>
        </p:txBody>
      </p:sp>
      <p:sp>
        <p:nvSpPr>
          <p:cNvPr id="41" name="Rectangle 40"/>
          <p:cNvSpPr/>
          <p:nvPr/>
        </p:nvSpPr>
        <p:spPr bwMode="ltGray">
          <a:xfrm>
            <a:off x="5589586" y="4018663"/>
            <a:ext cx="2800349" cy="603218"/>
          </a:xfrm>
          <a:prstGeom prst="rect">
            <a:avLst/>
          </a:prstGeom>
          <a:solidFill>
            <a:srgbClr val="B5B5B6">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274320" tIns="48978" rIns="91440" bIns="48978" rtlCol="0" anchor="ctr" anchorCtr="0"/>
          <a:lstStyle/>
          <a:p>
            <a:pPr marL="171450" indent="-171450" algn="r">
              <a:buClr>
                <a:schemeClr val="bg1"/>
              </a:buClr>
              <a:buFont typeface="Arial" charset="0"/>
              <a:buChar char="•"/>
            </a:pPr>
            <a:r>
              <a:rPr lang="en-US" sz="800" b="1" dirty="0">
                <a:solidFill>
                  <a:schemeClr val="bg1"/>
                </a:solidFill>
                <a:latin typeface="Glacial Indifference" charset="0"/>
                <a:ea typeface="Glacial Indifference" charset="0"/>
                <a:cs typeface="Glacial Indifference" charset="0"/>
              </a:rPr>
              <a:t>Mobile app SEO capabilities can prioritize gym in users search windows</a:t>
            </a:r>
          </a:p>
        </p:txBody>
      </p:sp>
      <p:sp>
        <p:nvSpPr>
          <p:cNvPr id="42" name="Oval 41"/>
          <p:cNvSpPr/>
          <p:nvPr/>
        </p:nvSpPr>
        <p:spPr>
          <a:xfrm>
            <a:off x="4720346" y="3827867"/>
            <a:ext cx="1005840" cy="1005840"/>
          </a:xfrm>
          <a:prstGeom prst="ellipse">
            <a:avLst/>
          </a:prstGeom>
          <a:solidFill>
            <a:schemeClr val="tx1"/>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r>
              <a:rPr lang="en-US" sz="900" b="1" dirty="0" smtClean="0">
                <a:solidFill>
                  <a:schemeClr val="bg1"/>
                </a:solidFill>
                <a:latin typeface="Glacial Indifference" charset="0"/>
                <a:ea typeface="Glacial Indifference" charset="0"/>
                <a:cs typeface="Glacial Indifference" charset="0"/>
              </a:rPr>
              <a:t>Mobile Advertising </a:t>
            </a:r>
            <a:endParaRPr lang="en-US" sz="900" b="1" dirty="0">
              <a:solidFill>
                <a:schemeClr val="bg1"/>
              </a:solidFill>
              <a:latin typeface="Glacial Indifference" charset="0"/>
              <a:ea typeface="Glacial Indifference" charset="0"/>
              <a:cs typeface="Glacial Indifference" charset="0"/>
            </a:endParaRPr>
          </a:p>
        </p:txBody>
      </p:sp>
      <p:sp>
        <p:nvSpPr>
          <p:cNvPr id="5" name="TextBox 4"/>
          <p:cNvSpPr txBox="1"/>
          <p:nvPr/>
        </p:nvSpPr>
        <p:spPr>
          <a:xfrm>
            <a:off x="2549773" y="1452123"/>
            <a:ext cx="2289564" cy="230832"/>
          </a:xfrm>
          <a:prstGeom prst="rect">
            <a:avLst/>
          </a:prstGeom>
          <a:noFill/>
        </p:spPr>
        <p:txBody>
          <a:bodyPr wrap="square" rtlCol="0">
            <a:spAutoFit/>
          </a:bodyPr>
          <a:lstStyle/>
          <a:p>
            <a:r>
              <a:rPr lang="en-US" sz="900" i="1" smtClean="0">
                <a:solidFill>
                  <a:schemeClr val="bg1"/>
                </a:solidFill>
              </a:rPr>
              <a:t>Available </a:t>
            </a:r>
            <a:r>
              <a:rPr lang="en-US" sz="900" i="1" smtClean="0">
                <a:solidFill>
                  <a:schemeClr val="bg1"/>
                </a:solidFill>
              </a:rPr>
              <a:t>at initial </a:t>
            </a:r>
            <a:r>
              <a:rPr lang="en-US" sz="900" i="1" dirty="0" smtClean="0">
                <a:solidFill>
                  <a:schemeClr val="bg1"/>
                </a:solidFill>
              </a:rPr>
              <a:t>product launch</a:t>
            </a:r>
            <a:endParaRPr lang="en-US" sz="900" i="1" dirty="0">
              <a:solidFill>
                <a:schemeClr val="bg1"/>
              </a:solidFill>
            </a:endParaRPr>
          </a:p>
        </p:txBody>
      </p:sp>
      <p:sp>
        <p:nvSpPr>
          <p:cNvPr id="7" name="Rounded Rectangle 6"/>
          <p:cNvSpPr/>
          <p:nvPr/>
        </p:nvSpPr>
        <p:spPr>
          <a:xfrm>
            <a:off x="518376" y="1437533"/>
            <a:ext cx="4016554" cy="1191535"/>
          </a:xfrm>
          <a:prstGeom prst="round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bwMode="ltGray">
          <a:xfrm>
            <a:off x="1593850" y="4027611"/>
            <a:ext cx="2743200" cy="603218"/>
          </a:xfrm>
          <a:prstGeom prst="rect">
            <a:avLst/>
          </a:prstGeom>
          <a:solidFill>
            <a:srgbClr val="B5B5B6">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274320" tIns="48978" rIns="91440" bIns="48978" rtlCol="0" anchor="ctr" anchorCtr="0"/>
          <a:lstStyle/>
          <a:p>
            <a:pPr marL="171450" indent="-171450">
              <a:buClr>
                <a:schemeClr val="bg1"/>
              </a:buClr>
              <a:buFont typeface="Arial" charset="0"/>
              <a:buChar char="•"/>
            </a:pPr>
            <a:r>
              <a:rPr lang="en-US" sz="800" b="1" dirty="0">
                <a:solidFill>
                  <a:schemeClr val="bg1"/>
                </a:solidFill>
                <a:latin typeface="Glacial Indifference" charset="0"/>
                <a:ea typeface="Glacial Indifference" charset="0"/>
                <a:cs typeface="Glacial Indifference" charset="0"/>
              </a:rPr>
              <a:t>Gym owners may access premium customer analytics data for a monthly fee</a:t>
            </a:r>
          </a:p>
        </p:txBody>
      </p:sp>
      <p:sp>
        <p:nvSpPr>
          <p:cNvPr id="40" name="Oval 39"/>
          <p:cNvSpPr/>
          <p:nvPr/>
        </p:nvSpPr>
        <p:spPr>
          <a:xfrm>
            <a:off x="715638" y="3828547"/>
            <a:ext cx="1005840" cy="1005840"/>
          </a:xfrm>
          <a:prstGeom prst="ellipse">
            <a:avLst/>
          </a:prstGeom>
          <a:solidFill>
            <a:schemeClr val="tx1"/>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900" b="1" dirty="0" smtClean="0">
                <a:solidFill>
                  <a:schemeClr val="bg1"/>
                </a:solidFill>
                <a:latin typeface="Glacial Indifference" charset="0"/>
                <a:ea typeface="Glacial Indifference" charset="0"/>
                <a:cs typeface="Glacial Indifference" charset="0"/>
              </a:rPr>
              <a:t>Premium Analytics</a:t>
            </a:r>
            <a:endParaRPr lang="en-US" sz="900" b="1" dirty="0">
              <a:solidFill>
                <a:schemeClr val="bg1"/>
              </a:solidFill>
              <a:latin typeface="Glacial Indifference" charset="0"/>
              <a:ea typeface="Glacial Indifference" charset="0"/>
              <a:cs typeface="Glacial Indifference" charset="0"/>
            </a:endParaRPr>
          </a:p>
        </p:txBody>
      </p:sp>
      <p:sp>
        <p:nvSpPr>
          <p:cNvPr id="49" name="TextBox 48"/>
          <p:cNvSpPr txBox="1"/>
          <p:nvPr/>
        </p:nvSpPr>
        <p:spPr>
          <a:xfrm>
            <a:off x="5909295" y="6624583"/>
            <a:ext cx="2175264" cy="253916"/>
          </a:xfrm>
          <a:prstGeom prst="rect">
            <a:avLst/>
          </a:prstGeom>
          <a:noFill/>
        </p:spPr>
        <p:txBody>
          <a:bodyPr wrap="square" rtlCol="0">
            <a:spAutoFit/>
          </a:bodyPr>
          <a:lstStyle/>
          <a:p>
            <a:r>
              <a:rPr lang="en-US" sz="1050" i="1" dirty="0" smtClean="0">
                <a:solidFill>
                  <a:schemeClr val="bg1"/>
                </a:solidFill>
              </a:rPr>
              <a:t>Available post initial launch </a:t>
            </a:r>
            <a:endParaRPr lang="en-US" sz="1050" i="1" dirty="0">
              <a:solidFill>
                <a:schemeClr val="bg1"/>
              </a:solidFill>
            </a:endParaRPr>
          </a:p>
        </p:txBody>
      </p:sp>
      <p:sp>
        <p:nvSpPr>
          <p:cNvPr id="50" name="TextBox 49"/>
          <p:cNvSpPr txBox="1"/>
          <p:nvPr/>
        </p:nvSpPr>
        <p:spPr>
          <a:xfrm>
            <a:off x="6896100" y="49941"/>
            <a:ext cx="2019300" cy="230832"/>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SOLUTION | </a:t>
            </a:r>
            <a:r>
              <a:rPr lang="en-US" sz="900" b="1" dirty="0" smtClean="0">
                <a:solidFill>
                  <a:schemeClr val="bg1"/>
                </a:solidFill>
                <a:latin typeface="Glacial Indifference" charset="0"/>
                <a:ea typeface="Glacial Indifference" charset="0"/>
                <a:cs typeface="Glacial Indifference" charset="0"/>
              </a:rPr>
              <a:t>BUSINESS</a:t>
            </a:r>
            <a:endParaRPr lang="en-US" sz="700" b="1" dirty="0">
              <a:solidFill>
                <a:schemeClr val="bg1"/>
              </a:solidFill>
              <a:latin typeface="Glacial Indifference" charset="0"/>
              <a:ea typeface="Glacial Indifference" charset="0"/>
              <a:cs typeface="Glacial Indifference" charset="0"/>
            </a:endParaRPr>
          </a:p>
        </p:txBody>
      </p:sp>
      <p:sp>
        <p:nvSpPr>
          <p:cNvPr id="61" name="Rectangle 60"/>
          <p:cNvSpPr/>
          <p:nvPr/>
        </p:nvSpPr>
        <p:spPr bwMode="ltGray">
          <a:xfrm>
            <a:off x="5589585" y="2931190"/>
            <a:ext cx="2800350" cy="603218"/>
          </a:xfrm>
          <a:prstGeom prst="rect">
            <a:avLst/>
          </a:prstGeom>
          <a:solidFill>
            <a:srgbClr val="B5B5B6">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274320" tIns="48978" rIns="91440" bIns="48978" rtlCol="0" anchor="ctr" anchorCtr="0"/>
          <a:lstStyle/>
          <a:p>
            <a:pPr marL="122238" indent="-122238" algn="r">
              <a:buClr>
                <a:schemeClr val="bg1"/>
              </a:buClr>
              <a:buFont typeface="Arial" charset="0"/>
              <a:buChar char="•"/>
            </a:pPr>
            <a:r>
              <a:rPr lang="en-US" sz="800" b="1" dirty="0" smtClean="0">
                <a:solidFill>
                  <a:schemeClr val="bg1"/>
                </a:solidFill>
                <a:latin typeface="Glacial Indifference" charset="0"/>
                <a:ea typeface="Glacial Indifference" charset="0"/>
                <a:cs typeface="Glacial Indifference" charset="0"/>
              </a:rPr>
              <a:t>FLEXIT </a:t>
            </a:r>
            <a:r>
              <a:rPr lang="en-US" sz="800" b="1" dirty="0">
                <a:solidFill>
                  <a:schemeClr val="bg1"/>
                </a:solidFill>
                <a:latin typeface="Glacial Indifference" charset="0"/>
                <a:ea typeface="Glacial Indifference" charset="0"/>
                <a:cs typeface="Glacial Indifference" charset="0"/>
              </a:rPr>
              <a:t>will </a:t>
            </a:r>
            <a:r>
              <a:rPr lang="en-US" sz="800" b="1" dirty="0" smtClean="0">
                <a:solidFill>
                  <a:schemeClr val="bg1"/>
                </a:solidFill>
                <a:latin typeface="Glacial Indifference" charset="0"/>
                <a:ea typeface="Glacial Indifference" charset="0"/>
                <a:cs typeface="Glacial Indifference" charset="0"/>
              </a:rPr>
              <a:t>charge </a:t>
            </a:r>
            <a:r>
              <a:rPr lang="en-US" sz="800" b="1" dirty="0">
                <a:solidFill>
                  <a:schemeClr val="bg1"/>
                </a:solidFill>
                <a:latin typeface="Glacial Indifference" charset="0"/>
                <a:ea typeface="Glacial Indifference" charset="0"/>
                <a:cs typeface="Glacial Indifference" charset="0"/>
              </a:rPr>
              <a:t>the gym owner a fee for every membership commitment they convert</a:t>
            </a:r>
          </a:p>
        </p:txBody>
      </p:sp>
      <p:sp>
        <p:nvSpPr>
          <p:cNvPr id="62" name="Oval 61"/>
          <p:cNvSpPr/>
          <p:nvPr/>
        </p:nvSpPr>
        <p:spPr>
          <a:xfrm>
            <a:off x="4720346" y="2737363"/>
            <a:ext cx="1005840" cy="1005840"/>
          </a:xfrm>
          <a:prstGeom prst="ellipse">
            <a:avLst/>
          </a:prstGeom>
          <a:solidFill>
            <a:schemeClr val="tx1"/>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r>
              <a:rPr lang="en-US" sz="900" b="1" dirty="0" smtClean="0">
                <a:solidFill>
                  <a:schemeClr val="bg1"/>
                </a:solidFill>
                <a:latin typeface="Glacial Indifference" charset="0"/>
                <a:ea typeface="Glacial Indifference" charset="0"/>
                <a:cs typeface="Glacial Indifference" charset="0"/>
              </a:rPr>
              <a:t>Membership Conversion</a:t>
            </a:r>
            <a:endParaRPr lang="en-US" sz="900" b="1" dirty="0">
              <a:solidFill>
                <a:schemeClr val="bg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514020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6" name="Picture 35"/>
          <p:cNvPicPr>
            <a:picLocks noChangeAspect="1"/>
          </p:cNvPicPr>
          <p:nvPr/>
        </p:nvPicPr>
        <p:blipFill rotWithShape="1">
          <a:blip r:embed="rId3"/>
          <a:srcRect t="10710" r="642" b="6073"/>
          <a:stretch/>
        </p:blipFill>
        <p:spPr>
          <a:xfrm flipH="1">
            <a:off x="0" y="0"/>
            <a:ext cx="9159498" cy="5143500"/>
          </a:xfrm>
          <a:prstGeom prst="rect">
            <a:avLst/>
          </a:prstGeom>
        </p:spPr>
      </p:pic>
      <p:sp>
        <p:nvSpPr>
          <p:cNvPr id="308" name="Shape 30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12</a:t>
            </a:fld>
            <a:endParaRPr dirty="0">
              <a:solidFill>
                <a:schemeClr val="bg1"/>
              </a:solidFill>
              <a:latin typeface="Montserrat"/>
              <a:ea typeface="Montserrat"/>
              <a:cs typeface="Montserrat"/>
              <a:sym typeface="Montserrat"/>
            </a:endParaRPr>
          </a:p>
        </p:txBody>
      </p:sp>
      <p:sp>
        <p:nvSpPr>
          <p:cNvPr id="51" name="TextBox 50"/>
          <p:cNvSpPr txBox="1"/>
          <p:nvPr/>
        </p:nvSpPr>
        <p:spPr>
          <a:xfrm>
            <a:off x="466344" y="411480"/>
            <a:ext cx="7950681" cy="830997"/>
          </a:xfrm>
          <a:prstGeom prst="rect">
            <a:avLst/>
          </a:prstGeom>
          <a:noFill/>
        </p:spPr>
        <p:txBody>
          <a:bodyPr wrap="square" rtlCol="0">
            <a:spAutoFit/>
          </a:bodyPr>
          <a:lstStyle/>
          <a:p>
            <a:r>
              <a:rPr lang="en-US" sz="2400" b="1" dirty="0">
                <a:solidFill>
                  <a:schemeClr val="bg1"/>
                </a:solidFill>
                <a:latin typeface="Glacial Indifference" charset="0"/>
                <a:ea typeface="Glacial Indifference" charset="0"/>
                <a:cs typeface="Glacial Indifference" charset="0"/>
              </a:rPr>
              <a:t>FLEXIT has a multifaceted approach to acquiring and retaining customers</a:t>
            </a:r>
          </a:p>
        </p:txBody>
      </p:sp>
      <p:grpSp>
        <p:nvGrpSpPr>
          <p:cNvPr id="3" name="Group 2"/>
          <p:cNvGrpSpPr/>
          <p:nvPr/>
        </p:nvGrpSpPr>
        <p:grpSpPr>
          <a:xfrm>
            <a:off x="641268" y="1157561"/>
            <a:ext cx="7842813" cy="3398537"/>
            <a:chOff x="637394" y="1069815"/>
            <a:chExt cx="7842813" cy="3398537"/>
          </a:xfrm>
        </p:grpSpPr>
        <p:sp>
          <p:nvSpPr>
            <p:cNvPr id="2" name="Rounded Rectangle 1"/>
            <p:cNvSpPr/>
            <p:nvPr/>
          </p:nvSpPr>
          <p:spPr>
            <a:xfrm>
              <a:off x="858416" y="1069815"/>
              <a:ext cx="7434917" cy="3398537"/>
            </a:xfrm>
            <a:prstGeom prst="roundRect">
              <a:avLst>
                <a:gd name="adj" fmla="val 128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637394" y="1408545"/>
              <a:ext cx="7842813" cy="3059807"/>
              <a:chOff x="637394" y="1408545"/>
              <a:chExt cx="7842813" cy="3059807"/>
            </a:xfrm>
          </p:grpSpPr>
          <p:cxnSp>
            <p:nvCxnSpPr>
              <p:cNvPr id="8" name="Straight Connector 7"/>
              <p:cNvCxnSpPr/>
              <p:nvPr/>
            </p:nvCxnSpPr>
            <p:spPr>
              <a:xfrm>
                <a:off x="1149580" y="2360645"/>
                <a:ext cx="6766497" cy="0"/>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37394" y="3444006"/>
                <a:ext cx="7842813" cy="0"/>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572000" y="1408545"/>
                <a:ext cx="0" cy="952100"/>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3333382" y="2360645"/>
                <a:ext cx="756" cy="1083361"/>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987142" y="2360645"/>
                <a:ext cx="12442" cy="1083361"/>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572000" y="3444006"/>
                <a:ext cx="0" cy="1024346"/>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1408237" y="1530672"/>
              <a:ext cx="2692772" cy="584775"/>
              <a:chOff x="1408237" y="1530672"/>
              <a:chExt cx="2692772" cy="584775"/>
            </a:xfrm>
          </p:grpSpPr>
          <p:sp>
            <p:nvSpPr>
              <p:cNvPr id="64" name="Rectangle 63"/>
              <p:cNvSpPr/>
              <p:nvPr/>
            </p:nvSpPr>
            <p:spPr>
              <a:xfrm>
                <a:off x="2872156" y="1645009"/>
                <a:ext cx="1228853" cy="400110"/>
              </a:xfrm>
              <a:prstGeom prst="rect">
                <a:avLst/>
              </a:prstGeom>
              <a:noFill/>
            </p:spPr>
            <p:txBody>
              <a:bodyPr wrap="square" anchor="ctr" anchorCtr="0">
                <a:spAutoFit/>
              </a:bodyPr>
              <a:lstStyle/>
              <a:p>
                <a:pPr lvl="0"/>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r>
                  <a:rPr lang="en" sz="1000" dirty="0">
                    <a:solidFill>
                      <a:schemeClr val="bg1"/>
                    </a:solidFill>
                    <a:latin typeface="Glacial Indifference" charset="0"/>
                    <a:ea typeface="Glacial Indifference" charset="0"/>
                    <a:cs typeface="Glacial Indifference" charset="0"/>
                    <a:sym typeface="Montserrat Light"/>
                  </a:rPr>
                  <a:t>Effectiveness: </a:t>
                </a:r>
                <a:r>
                  <a:rPr lang="en" sz="1000" dirty="0" smtClean="0">
                    <a:solidFill>
                      <a:schemeClr val="bg1"/>
                    </a:solidFill>
                    <a:latin typeface="Glacial Indifference" charset="0"/>
                    <a:ea typeface="Glacial Indifference" charset="0"/>
                    <a:cs typeface="Glacial Indifference" charset="0"/>
                    <a:sym typeface="Montserrat Light"/>
                  </a:rPr>
                  <a:t>H</a:t>
                </a:r>
                <a:r>
                  <a:rPr lang="en-US" sz="1000" dirty="0" err="1" smtClean="0">
                    <a:solidFill>
                      <a:schemeClr val="bg1"/>
                    </a:solidFill>
                    <a:latin typeface="Glacial Indifference" charset="0"/>
                    <a:ea typeface="Glacial Indifference" charset="0"/>
                    <a:cs typeface="Glacial Indifference" charset="0"/>
                    <a:sym typeface="Montserrat Light"/>
                  </a:rPr>
                  <a:t>igh</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65" name="Rectangle 64"/>
              <p:cNvSpPr/>
              <p:nvPr/>
            </p:nvSpPr>
            <p:spPr>
              <a:xfrm>
                <a:off x="1408237" y="1530672"/>
                <a:ext cx="1334020" cy="584775"/>
              </a:xfrm>
              <a:prstGeom prst="rect">
                <a:avLst/>
              </a:prstGeom>
              <a:noFill/>
            </p:spPr>
            <p:txBody>
              <a:bodyPr wrap="none">
                <a:spAutoFit/>
              </a:bodyPr>
              <a:lstStyle/>
              <a:p>
                <a:r>
                  <a:rPr lang="en" sz="3200" dirty="0">
                    <a:solidFill>
                      <a:schemeClr val="bg1"/>
                    </a:solidFill>
                    <a:latin typeface="Glacial Indifference" charset="0"/>
                    <a:ea typeface="Glacial Indifference" charset="0"/>
                    <a:cs typeface="Glacial Indifference" charset="0"/>
                    <a:sym typeface="Montserrat Medium"/>
                  </a:rPr>
                  <a:t>Digital</a:t>
                </a:r>
                <a:endParaRPr lang="en-US" sz="3200" dirty="0">
                  <a:solidFill>
                    <a:schemeClr val="bg1"/>
                  </a:solidFill>
                  <a:latin typeface="Glacial Indifference" charset="0"/>
                  <a:ea typeface="Glacial Indifference" charset="0"/>
                  <a:cs typeface="Glacial Indifference" charset="0"/>
                </a:endParaRPr>
              </a:p>
            </p:txBody>
          </p:sp>
        </p:grpSp>
        <p:grpSp>
          <p:nvGrpSpPr>
            <p:cNvPr id="84" name="Group 83"/>
            <p:cNvGrpSpPr/>
            <p:nvPr/>
          </p:nvGrpSpPr>
          <p:grpSpPr>
            <a:xfrm>
              <a:off x="6937588" y="3504698"/>
              <a:ext cx="1542619" cy="849767"/>
              <a:chOff x="3289821" y="1277570"/>
              <a:chExt cx="1542619" cy="849767"/>
            </a:xfrm>
          </p:grpSpPr>
          <p:sp>
            <p:nvSpPr>
              <p:cNvPr id="85" name="Rectangle 84"/>
              <p:cNvSpPr/>
              <p:nvPr/>
            </p:nvSpPr>
            <p:spPr>
              <a:xfrm>
                <a:off x="3289821" y="1727227"/>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Low</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86" name="Rectangle 85"/>
              <p:cNvSpPr/>
              <p:nvPr/>
            </p:nvSpPr>
            <p:spPr>
              <a:xfrm>
                <a:off x="3485854" y="1277570"/>
                <a:ext cx="1098378"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Offline</a:t>
                </a:r>
                <a:endParaRPr lang="en-US" sz="2400" dirty="0">
                  <a:solidFill>
                    <a:schemeClr val="bg1"/>
                  </a:solidFill>
                  <a:latin typeface="Glacial Indifference" charset="0"/>
                  <a:ea typeface="Glacial Indifference" charset="0"/>
                  <a:cs typeface="Glacial Indifference" charset="0"/>
                </a:endParaRPr>
              </a:p>
            </p:txBody>
          </p:sp>
        </p:grpSp>
        <p:grpSp>
          <p:nvGrpSpPr>
            <p:cNvPr id="87" name="Group 86"/>
            <p:cNvGrpSpPr/>
            <p:nvPr/>
          </p:nvGrpSpPr>
          <p:grpSpPr>
            <a:xfrm>
              <a:off x="5042992" y="1520510"/>
              <a:ext cx="2329801" cy="584775"/>
              <a:chOff x="1147992" y="1495947"/>
              <a:chExt cx="2329801" cy="584775"/>
            </a:xfrm>
          </p:grpSpPr>
          <p:sp>
            <p:nvSpPr>
              <p:cNvPr id="88" name="Rectangle 87"/>
              <p:cNvSpPr/>
              <p:nvPr/>
            </p:nvSpPr>
            <p:spPr>
              <a:xfrm>
                <a:off x="1935174" y="1607703"/>
                <a:ext cx="1542619" cy="400110"/>
              </a:xfrm>
              <a:prstGeom prst="rect">
                <a:avLst/>
              </a:prstGeom>
              <a:noFill/>
            </p:spPr>
            <p:txBody>
              <a:bodyPr wrap="square" anchor="ctr" anchorCtr="0">
                <a:spAutoFit/>
              </a:bodyPr>
              <a:lstStyle/>
              <a:p>
                <a:pPr lvl="0"/>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r>
                  <a:rPr lang="en" sz="1000" dirty="0">
                    <a:solidFill>
                      <a:schemeClr val="bg1"/>
                    </a:solidFill>
                    <a:latin typeface="Glacial Indifference" charset="0"/>
                    <a:ea typeface="Glacial Indifference" charset="0"/>
                    <a:cs typeface="Glacial Indifference" charset="0"/>
                    <a:sym typeface="Montserrat Light"/>
                  </a:rPr>
                  <a:t>Effectiveness: </a:t>
                </a:r>
                <a:r>
                  <a:rPr lang="en" sz="1000" dirty="0" smtClean="0">
                    <a:solidFill>
                      <a:schemeClr val="bg1"/>
                    </a:solidFill>
                    <a:latin typeface="Glacial Indifference" charset="0"/>
                    <a:ea typeface="Glacial Indifference" charset="0"/>
                    <a:cs typeface="Glacial Indifference" charset="0"/>
                    <a:sym typeface="Montserrat Light"/>
                  </a:rPr>
                  <a:t>H</a:t>
                </a:r>
                <a:r>
                  <a:rPr lang="en-US" sz="1000" dirty="0" err="1" smtClean="0">
                    <a:solidFill>
                      <a:schemeClr val="bg1"/>
                    </a:solidFill>
                    <a:latin typeface="Glacial Indifference" charset="0"/>
                    <a:ea typeface="Glacial Indifference" charset="0"/>
                    <a:cs typeface="Glacial Indifference" charset="0"/>
                    <a:sym typeface="Montserrat Light"/>
                  </a:rPr>
                  <a:t>igh</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94" name="Rectangle 93"/>
              <p:cNvSpPr/>
              <p:nvPr/>
            </p:nvSpPr>
            <p:spPr>
              <a:xfrm>
                <a:off x="1147992" y="1495947"/>
                <a:ext cx="623889" cy="584775"/>
              </a:xfrm>
              <a:prstGeom prst="rect">
                <a:avLst/>
              </a:prstGeom>
              <a:noFill/>
            </p:spPr>
            <p:txBody>
              <a:bodyPr wrap="none">
                <a:spAutoFit/>
              </a:bodyPr>
              <a:lstStyle/>
              <a:p>
                <a:r>
                  <a:rPr lang="en-US" sz="3200" dirty="0" smtClean="0">
                    <a:solidFill>
                      <a:schemeClr val="bg1"/>
                    </a:solidFill>
                    <a:latin typeface="Glacial Indifference" charset="0"/>
                    <a:ea typeface="Glacial Indifference" charset="0"/>
                    <a:cs typeface="Glacial Indifference" charset="0"/>
                    <a:sym typeface="Montserrat Medium"/>
                  </a:rPr>
                  <a:t>PR</a:t>
                </a:r>
                <a:endParaRPr lang="en-US" sz="3200" dirty="0">
                  <a:solidFill>
                    <a:schemeClr val="bg1"/>
                  </a:solidFill>
                  <a:latin typeface="Glacial Indifference" charset="0"/>
                  <a:ea typeface="Glacial Indifference" charset="0"/>
                  <a:cs typeface="Glacial Indifference" charset="0"/>
                </a:endParaRPr>
              </a:p>
            </p:txBody>
          </p:sp>
        </p:grpSp>
        <p:grpSp>
          <p:nvGrpSpPr>
            <p:cNvPr id="99" name="Group 98"/>
            <p:cNvGrpSpPr/>
            <p:nvPr/>
          </p:nvGrpSpPr>
          <p:grpSpPr>
            <a:xfrm>
              <a:off x="797285" y="3508324"/>
              <a:ext cx="1790876" cy="840340"/>
              <a:chOff x="675763" y="1271710"/>
              <a:chExt cx="1790876" cy="840340"/>
            </a:xfrm>
          </p:grpSpPr>
          <p:sp>
            <p:nvSpPr>
              <p:cNvPr id="100" name="Rectangle 99"/>
              <p:cNvSpPr/>
              <p:nvPr/>
            </p:nvSpPr>
            <p:spPr>
              <a:xfrm>
                <a:off x="757881" y="1711940"/>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Low</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01" name="Rectangle 100"/>
              <p:cNvSpPr/>
              <p:nvPr/>
            </p:nvSpPr>
            <p:spPr>
              <a:xfrm>
                <a:off x="675763" y="1271710"/>
                <a:ext cx="1790876"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Partnerships</a:t>
                </a:r>
                <a:endParaRPr lang="en-US" sz="2400" dirty="0">
                  <a:solidFill>
                    <a:schemeClr val="bg1"/>
                  </a:solidFill>
                  <a:latin typeface="Glacial Indifference" charset="0"/>
                  <a:ea typeface="Glacial Indifference" charset="0"/>
                  <a:cs typeface="Glacial Indifference" charset="0"/>
                </a:endParaRPr>
              </a:p>
            </p:txBody>
          </p:sp>
        </p:grpSp>
        <p:grpSp>
          <p:nvGrpSpPr>
            <p:cNvPr id="106" name="Group 105"/>
            <p:cNvGrpSpPr/>
            <p:nvPr/>
          </p:nvGrpSpPr>
          <p:grpSpPr>
            <a:xfrm>
              <a:off x="1149580" y="2467924"/>
              <a:ext cx="1915910" cy="849767"/>
              <a:chOff x="1731168" y="1283718"/>
              <a:chExt cx="1915910" cy="849767"/>
            </a:xfrm>
          </p:grpSpPr>
          <p:sp>
            <p:nvSpPr>
              <p:cNvPr id="116" name="Rectangle 115"/>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smtClean="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1" name="Rectangle 120"/>
              <p:cNvSpPr/>
              <p:nvPr/>
            </p:nvSpPr>
            <p:spPr>
              <a:xfrm>
                <a:off x="1731168" y="1283718"/>
                <a:ext cx="1915910"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Social Media</a:t>
                </a:r>
                <a:endParaRPr lang="en-US" sz="2400" dirty="0">
                  <a:solidFill>
                    <a:schemeClr val="bg1"/>
                  </a:solidFill>
                  <a:latin typeface="Glacial Indifference" charset="0"/>
                  <a:ea typeface="Glacial Indifference" charset="0"/>
                  <a:cs typeface="Glacial Indifference" charset="0"/>
                </a:endParaRPr>
              </a:p>
            </p:txBody>
          </p:sp>
        </p:grpSp>
        <p:grpSp>
          <p:nvGrpSpPr>
            <p:cNvPr id="122" name="Group 121"/>
            <p:cNvGrpSpPr/>
            <p:nvPr/>
          </p:nvGrpSpPr>
          <p:grpSpPr>
            <a:xfrm>
              <a:off x="3520713" y="2467924"/>
              <a:ext cx="2101858" cy="849767"/>
              <a:chOff x="1519444" y="1283718"/>
              <a:chExt cx="2101858" cy="849767"/>
            </a:xfrm>
          </p:grpSpPr>
          <p:sp>
            <p:nvSpPr>
              <p:cNvPr id="123" name="Rectangle 122"/>
              <p:cNvSpPr/>
              <p:nvPr/>
            </p:nvSpPr>
            <p:spPr>
              <a:xfrm>
                <a:off x="1825147"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4" name="Rectangle 123"/>
              <p:cNvSpPr/>
              <p:nvPr/>
            </p:nvSpPr>
            <p:spPr>
              <a:xfrm>
                <a:off x="1519444" y="1283718"/>
                <a:ext cx="2101858"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Search Engine</a:t>
                </a:r>
                <a:endParaRPr lang="en-US" sz="2400" dirty="0">
                  <a:solidFill>
                    <a:schemeClr val="bg1"/>
                  </a:solidFill>
                  <a:latin typeface="Glacial Indifference" charset="0"/>
                  <a:ea typeface="Glacial Indifference" charset="0"/>
                  <a:cs typeface="Glacial Indifference" charset="0"/>
                </a:endParaRPr>
              </a:p>
            </p:txBody>
          </p:sp>
        </p:grpSp>
        <p:grpSp>
          <p:nvGrpSpPr>
            <p:cNvPr id="125" name="Group 124"/>
            <p:cNvGrpSpPr/>
            <p:nvPr/>
          </p:nvGrpSpPr>
          <p:grpSpPr>
            <a:xfrm>
              <a:off x="2821594" y="3492956"/>
              <a:ext cx="1542619" cy="861642"/>
              <a:chOff x="-1622918" y="2293895"/>
              <a:chExt cx="1542619" cy="861642"/>
            </a:xfrm>
          </p:grpSpPr>
          <p:sp>
            <p:nvSpPr>
              <p:cNvPr id="126" name="Rectangle 125"/>
              <p:cNvSpPr/>
              <p:nvPr/>
            </p:nvSpPr>
            <p:spPr>
              <a:xfrm>
                <a:off x="-1622918" y="2755427"/>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7" name="Rectangle 126"/>
              <p:cNvSpPr/>
              <p:nvPr/>
            </p:nvSpPr>
            <p:spPr>
              <a:xfrm>
                <a:off x="-1328301" y="2293895"/>
                <a:ext cx="901209"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Email</a:t>
                </a:r>
                <a:endParaRPr lang="en-US" sz="2400" dirty="0">
                  <a:solidFill>
                    <a:schemeClr val="bg1"/>
                  </a:solidFill>
                  <a:latin typeface="Glacial Indifference" charset="0"/>
                  <a:ea typeface="Glacial Indifference" charset="0"/>
                  <a:cs typeface="Glacial Indifference" charset="0"/>
                </a:endParaRPr>
              </a:p>
            </p:txBody>
          </p:sp>
        </p:grpSp>
      </p:grpSp>
      <p:cxnSp>
        <p:nvCxnSpPr>
          <p:cNvPr id="39" name="Straight Connector 38"/>
          <p:cNvCxnSpPr/>
          <p:nvPr/>
        </p:nvCxnSpPr>
        <p:spPr>
          <a:xfrm>
            <a:off x="2617680" y="3557570"/>
            <a:ext cx="0" cy="1024346"/>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889951" y="3531752"/>
            <a:ext cx="0" cy="1024346"/>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4981574" y="4030359"/>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42" name="Rectangle 41"/>
          <p:cNvSpPr/>
          <p:nvPr/>
        </p:nvSpPr>
        <p:spPr>
          <a:xfrm>
            <a:off x="5109480" y="3580702"/>
            <a:ext cx="1234633"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Affiliate</a:t>
            </a:r>
            <a:endParaRPr lang="en-US" sz="2400" dirty="0">
              <a:solidFill>
                <a:schemeClr val="bg1"/>
              </a:solidFill>
              <a:latin typeface="Glacial Indifference" charset="0"/>
              <a:ea typeface="Glacial Indifference" charset="0"/>
              <a:cs typeface="Glacial Indifference" charset="0"/>
            </a:endParaRPr>
          </a:p>
        </p:txBody>
      </p:sp>
      <p:sp>
        <p:nvSpPr>
          <p:cNvPr id="43" name="Rectangle 42"/>
          <p:cNvSpPr/>
          <p:nvPr/>
        </p:nvSpPr>
        <p:spPr>
          <a:xfrm>
            <a:off x="6328793" y="3010777"/>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US" sz="1000" dirty="0">
                <a:solidFill>
                  <a:schemeClr val="bg1"/>
                </a:solidFill>
                <a:latin typeface="Glacial Indifference" charset="0"/>
                <a:ea typeface="Glacial Indifference" charset="0"/>
                <a:cs typeface="Glacial Indifference" charset="0"/>
                <a:sym typeface="Montserrat Light"/>
              </a:rPr>
              <a:t>$</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46" name="Rectangle 45"/>
          <p:cNvSpPr/>
          <p:nvPr/>
        </p:nvSpPr>
        <p:spPr>
          <a:xfrm>
            <a:off x="6348916" y="2561120"/>
            <a:ext cx="1487908"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Influencer</a:t>
            </a:r>
            <a:endParaRPr lang="en-US" sz="2400" dirty="0">
              <a:solidFill>
                <a:schemeClr val="bg1"/>
              </a:solidFill>
              <a:latin typeface="Glacial Indifference" charset="0"/>
              <a:ea typeface="Glacial Indifference" charset="0"/>
              <a:cs typeface="Glacial Indifference" charset="0"/>
            </a:endParaRPr>
          </a:p>
        </p:txBody>
      </p:sp>
      <p:sp>
        <p:nvSpPr>
          <p:cNvPr id="53" name="TextBox 52"/>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SOLUTION | </a:t>
            </a:r>
            <a:r>
              <a:rPr lang="en-US" sz="700" b="1" dirty="0" smtClean="0">
                <a:solidFill>
                  <a:schemeClr val="bg1"/>
                </a:solidFill>
                <a:latin typeface="Glacial Indifference" charset="0"/>
                <a:ea typeface="Glacial Indifference" charset="0"/>
                <a:cs typeface="Glacial Indifference" charset="0"/>
              </a:rPr>
              <a:t>BUSINESS</a:t>
            </a:r>
            <a:endParaRPr lang="en-US" sz="700" b="1" dirty="0">
              <a:solidFill>
                <a:schemeClr val="bg1"/>
              </a:solidFill>
              <a:latin typeface="Glacial Indifference" charset="0"/>
              <a:ea typeface="Glacial Indifference" charset="0"/>
              <a:cs typeface="Glacial Indifference" charset="0"/>
            </a:endParaRPr>
          </a:p>
        </p:txBody>
      </p:sp>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Tree>
    <p:extLst>
      <p:ext uri="{BB962C8B-B14F-4D97-AF65-F5344CB8AC3E}">
        <p14:creationId xmlns:p14="http://schemas.microsoft.com/office/powerpoint/2010/main" val="20873006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B5D4"/>
        </a:solidFill>
        <a:effectLst/>
      </p:bgPr>
    </p:bg>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11" r="642" b="6039"/>
          <a:stretch/>
        </p:blipFill>
        <p:spPr>
          <a:xfrm flipH="1">
            <a:off x="0" y="-1"/>
            <a:ext cx="9159498" cy="5145437"/>
          </a:xfrm>
          <a:prstGeom prst="rect">
            <a:avLst/>
          </a:prstGeom>
        </p:spPr>
      </p:pic>
      <p:sp>
        <p:nvSpPr>
          <p:cNvPr id="35" name="Rounded Rectangle 34"/>
          <p:cNvSpPr/>
          <p:nvPr/>
        </p:nvSpPr>
        <p:spPr>
          <a:xfrm>
            <a:off x="862290" y="1570647"/>
            <a:ext cx="7434917" cy="3192928"/>
          </a:xfrm>
          <a:prstGeom prst="roundRect">
            <a:avLst/>
          </a:prstGeom>
          <a:solidFill>
            <a:srgbClr val="B5B5B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13</a:t>
            </a:fld>
            <a:endParaRPr dirty="0">
              <a:solidFill>
                <a:schemeClr val="bg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33" name="TextBox 32"/>
          <p:cNvSpPr txBox="1"/>
          <p:nvPr/>
        </p:nvSpPr>
        <p:spPr>
          <a:xfrm>
            <a:off x="2744819" y="-253490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pic>
        <p:nvPicPr>
          <p:cNvPr id="34" name="Picture 33"/>
          <p:cNvPicPr>
            <a:picLocks noChangeAspect="1"/>
          </p:cNvPicPr>
          <p:nvPr/>
        </p:nvPicPr>
        <p:blipFill rotWithShape="1">
          <a:blip r:embed="rId4">
            <a:extLst>
              <a:ext uri="{28A0092B-C50C-407E-A947-70E740481C1C}">
                <a14:useLocalDpi xmlns:a14="http://schemas.microsoft.com/office/drawing/2010/main" val="0"/>
              </a:ext>
            </a:extLst>
          </a:blip>
          <a:srcRect l="-3641" t="-54045" r="-6836" b="-58626"/>
          <a:stretch/>
        </p:blipFill>
        <p:spPr>
          <a:xfrm>
            <a:off x="6198353" y="1861808"/>
            <a:ext cx="1502356" cy="323739"/>
          </a:xfrm>
          <a:prstGeom prst="rect">
            <a:avLst/>
          </a:prstGeom>
          <a:noFill/>
        </p:spPr>
      </p:pic>
      <p:grpSp>
        <p:nvGrpSpPr>
          <p:cNvPr id="121" name="Group 120"/>
          <p:cNvGrpSpPr/>
          <p:nvPr/>
        </p:nvGrpSpPr>
        <p:grpSpPr>
          <a:xfrm>
            <a:off x="1162874" y="1712685"/>
            <a:ext cx="6839358" cy="2778449"/>
            <a:chOff x="446813" y="1930278"/>
            <a:chExt cx="6839358" cy="2778449"/>
          </a:xfrm>
        </p:grpSpPr>
        <p:grpSp>
          <p:nvGrpSpPr>
            <p:cNvPr id="122" name="Group 121"/>
            <p:cNvGrpSpPr/>
            <p:nvPr/>
          </p:nvGrpSpPr>
          <p:grpSpPr>
            <a:xfrm>
              <a:off x="446813" y="1930278"/>
              <a:ext cx="6839358" cy="2778449"/>
              <a:chOff x="-64319" y="1209819"/>
              <a:chExt cx="8977771" cy="3647166"/>
            </a:xfrm>
          </p:grpSpPr>
          <p:cxnSp>
            <p:nvCxnSpPr>
              <p:cNvPr id="124" name="Shape 357"/>
              <p:cNvCxnSpPr/>
              <p:nvPr/>
            </p:nvCxnSpPr>
            <p:spPr>
              <a:xfrm flipV="1">
                <a:off x="1188589" y="3045976"/>
                <a:ext cx="6486907" cy="53692"/>
              </a:xfrm>
              <a:prstGeom prst="straightConnector1">
                <a:avLst/>
              </a:prstGeom>
              <a:noFill/>
              <a:ln w="9525" cap="flat" cmpd="sng">
                <a:solidFill>
                  <a:schemeClr val="bg1"/>
                </a:solidFill>
                <a:prstDash val="solid"/>
                <a:round/>
                <a:headEnd type="stealth" w="med" len="med"/>
                <a:tailEnd type="stealth" w="med" len="med"/>
              </a:ln>
            </p:spPr>
          </p:cxnSp>
          <p:cxnSp>
            <p:nvCxnSpPr>
              <p:cNvPr id="125" name="Shape 358"/>
              <p:cNvCxnSpPr/>
              <p:nvPr/>
            </p:nvCxnSpPr>
            <p:spPr>
              <a:xfrm flipH="1" flipV="1">
                <a:off x="4388311" y="1615625"/>
                <a:ext cx="6846" cy="3053571"/>
              </a:xfrm>
              <a:prstGeom prst="straightConnector1">
                <a:avLst/>
              </a:prstGeom>
              <a:noFill/>
              <a:ln w="9525" cap="flat" cmpd="sng">
                <a:solidFill>
                  <a:schemeClr val="bg1"/>
                </a:solidFill>
                <a:prstDash val="solid"/>
                <a:round/>
                <a:headEnd type="stealth" w="med" len="med"/>
                <a:tailEnd type="stealth" w="med" len="med"/>
              </a:ln>
            </p:spPr>
          </p:cxnSp>
          <p:sp>
            <p:nvSpPr>
              <p:cNvPr id="126" name="Shape 360"/>
              <p:cNvSpPr txBox="1"/>
              <p:nvPr/>
            </p:nvSpPr>
            <p:spPr>
              <a:xfrm>
                <a:off x="3725701" y="4549716"/>
                <a:ext cx="1338843" cy="3072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Inflexible</a:t>
                </a:r>
                <a:endParaRPr dirty="0">
                  <a:solidFill>
                    <a:schemeClr val="bg1"/>
                  </a:solidFill>
                  <a:latin typeface="Glacial Indifference" charset="0"/>
                  <a:ea typeface="Glacial Indifference" charset="0"/>
                  <a:cs typeface="Glacial Indifference" charset="0"/>
                  <a:sym typeface="Montserrat ExtraLight"/>
                </a:endParaRPr>
              </a:p>
            </p:txBody>
          </p:sp>
          <p:sp>
            <p:nvSpPr>
              <p:cNvPr id="127" name="Shape 361"/>
              <p:cNvSpPr txBox="1"/>
              <p:nvPr/>
            </p:nvSpPr>
            <p:spPr>
              <a:xfrm>
                <a:off x="-64319" y="2821607"/>
                <a:ext cx="1338843" cy="3072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Expensive</a:t>
                </a:r>
                <a:endParaRPr dirty="0">
                  <a:solidFill>
                    <a:schemeClr val="bg1"/>
                  </a:solidFill>
                  <a:latin typeface="Glacial Indifference" charset="0"/>
                  <a:ea typeface="Glacial Indifference" charset="0"/>
                  <a:cs typeface="Glacial Indifference" charset="0"/>
                  <a:sym typeface="Montserrat ExtraLight"/>
                </a:endParaRPr>
              </a:p>
            </p:txBody>
          </p:sp>
          <p:sp>
            <p:nvSpPr>
              <p:cNvPr id="128" name="Shape 362"/>
              <p:cNvSpPr txBox="1"/>
              <p:nvPr/>
            </p:nvSpPr>
            <p:spPr>
              <a:xfrm>
                <a:off x="7574609" y="2773242"/>
                <a:ext cx="1338843" cy="3072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Affordable</a:t>
                </a:r>
                <a:endParaRPr dirty="0">
                  <a:solidFill>
                    <a:schemeClr val="bg1"/>
                  </a:solidFill>
                  <a:latin typeface="Glacial Indifference" charset="0"/>
                  <a:ea typeface="Glacial Indifference" charset="0"/>
                  <a:cs typeface="Glacial Indifference" charset="0"/>
                  <a:sym typeface="Montserrat ExtraLight"/>
                </a:endParaRPr>
              </a:p>
            </p:txBody>
          </p:sp>
          <p:sp>
            <p:nvSpPr>
              <p:cNvPr id="129" name="Shape 359"/>
              <p:cNvSpPr txBox="1"/>
              <p:nvPr/>
            </p:nvSpPr>
            <p:spPr>
              <a:xfrm>
                <a:off x="3708946" y="1209819"/>
                <a:ext cx="1375503" cy="307269"/>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Flexible</a:t>
                </a:r>
                <a:endParaRPr dirty="0">
                  <a:solidFill>
                    <a:schemeClr val="bg1"/>
                  </a:solidFill>
                  <a:latin typeface="Glacial Indifference" charset="0"/>
                  <a:ea typeface="Glacial Indifference" charset="0"/>
                  <a:cs typeface="Glacial Indifference" charset="0"/>
                  <a:sym typeface="Montserrat ExtraLight"/>
                </a:endParaRPr>
              </a:p>
            </p:txBody>
          </p:sp>
          <p:pic>
            <p:nvPicPr>
              <p:cNvPr id="130" name="Shape 348"/>
              <p:cNvPicPr preferRelativeResize="0"/>
              <p:nvPr/>
            </p:nvPicPr>
            <p:blipFill>
              <a:blip r:embed="rId5">
                <a:alphaModFix/>
              </a:blip>
              <a:stretch>
                <a:fillRect/>
              </a:stretch>
            </p:blipFill>
            <p:spPr>
              <a:xfrm>
                <a:off x="5029936" y="2560667"/>
                <a:ext cx="577262" cy="577262"/>
              </a:xfrm>
              <a:prstGeom prst="rect">
                <a:avLst/>
              </a:prstGeom>
              <a:noFill/>
              <a:ln>
                <a:noFill/>
              </a:ln>
            </p:spPr>
          </p:pic>
          <p:pic>
            <p:nvPicPr>
              <p:cNvPr id="131" name="Shape 349" descr="Image result for classpass logo"/>
              <p:cNvPicPr preferRelativeResize="0"/>
              <p:nvPr/>
            </p:nvPicPr>
            <p:blipFill>
              <a:blip r:embed="rId6">
                <a:alphaModFix/>
              </a:blip>
              <a:stretch>
                <a:fillRect/>
              </a:stretch>
            </p:blipFill>
            <p:spPr>
              <a:xfrm>
                <a:off x="2984884" y="1843609"/>
                <a:ext cx="1124329" cy="318077"/>
              </a:xfrm>
              <a:prstGeom prst="rect">
                <a:avLst/>
              </a:prstGeom>
              <a:noFill/>
              <a:ln>
                <a:noFill/>
              </a:ln>
            </p:spPr>
          </p:pic>
          <p:pic>
            <p:nvPicPr>
              <p:cNvPr id="132" name="Shape 351" descr="Image result for peloton logo"/>
              <p:cNvPicPr preferRelativeResize="0"/>
              <p:nvPr/>
            </p:nvPicPr>
            <p:blipFill>
              <a:blip r:embed="rId7">
                <a:alphaModFix/>
              </a:blip>
              <a:stretch>
                <a:fillRect/>
              </a:stretch>
            </p:blipFill>
            <p:spPr>
              <a:xfrm>
                <a:off x="1439611" y="2533628"/>
                <a:ext cx="502430" cy="502429"/>
              </a:xfrm>
              <a:prstGeom prst="rect">
                <a:avLst/>
              </a:prstGeom>
              <a:noFill/>
              <a:ln>
                <a:noFill/>
              </a:ln>
            </p:spPr>
          </p:pic>
          <p:pic>
            <p:nvPicPr>
              <p:cNvPr id="133" name="Shape 352" descr="Image result for daily burn logo"/>
              <p:cNvPicPr preferRelativeResize="0"/>
              <p:nvPr/>
            </p:nvPicPr>
            <p:blipFill>
              <a:blip r:embed="rId8">
                <a:alphaModFix/>
              </a:blip>
              <a:stretch>
                <a:fillRect/>
              </a:stretch>
            </p:blipFill>
            <p:spPr>
              <a:xfrm>
                <a:off x="5005304" y="2978791"/>
                <a:ext cx="956657" cy="502429"/>
              </a:xfrm>
              <a:prstGeom prst="rect">
                <a:avLst/>
              </a:prstGeom>
              <a:noFill/>
              <a:ln>
                <a:noFill/>
              </a:ln>
            </p:spPr>
          </p:pic>
          <p:pic>
            <p:nvPicPr>
              <p:cNvPr id="135" name="Shape 354" descr="Image result for orange theory logo"/>
              <p:cNvPicPr preferRelativeResize="0"/>
              <p:nvPr/>
            </p:nvPicPr>
            <p:blipFill>
              <a:blip r:embed="rId9">
                <a:alphaModFix/>
              </a:blip>
              <a:stretch>
                <a:fillRect/>
              </a:stretch>
            </p:blipFill>
            <p:spPr>
              <a:xfrm>
                <a:off x="2012241" y="2648274"/>
                <a:ext cx="972642" cy="272653"/>
              </a:xfrm>
              <a:prstGeom prst="rect">
                <a:avLst/>
              </a:prstGeom>
              <a:noFill/>
              <a:ln>
                <a:noFill/>
              </a:ln>
            </p:spPr>
          </p:pic>
          <p:pic>
            <p:nvPicPr>
              <p:cNvPr id="136" name="Shape 355" descr="Image result for barrys bootcamp logo"/>
              <p:cNvPicPr preferRelativeResize="0"/>
              <p:nvPr/>
            </p:nvPicPr>
            <p:blipFill>
              <a:blip r:embed="rId10">
                <a:alphaModFix/>
                <a:lum bright="100000"/>
              </a:blip>
              <a:stretch>
                <a:fillRect/>
              </a:stretch>
            </p:blipFill>
            <p:spPr>
              <a:xfrm>
                <a:off x="3200946" y="2545368"/>
                <a:ext cx="943378" cy="315168"/>
              </a:xfrm>
              <a:prstGeom prst="rect">
                <a:avLst/>
              </a:prstGeom>
              <a:noFill/>
              <a:ln>
                <a:noFill/>
              </a:ln>
            </p:spPr>
          </p:pic>
          <p:pic>
            <p:nvPicPr>
              <p:cNvPr id="137" name="Shape 356" descr="Image result for crossfit logo"/>
              <p:cNvPicPr preferRelativeResize="0"/>
              <p:nvPr/>
            </p:nvPicPr>
            <p:blipFill>
              <a:blip r:embed="rId11">
                <a:alphaModFix/>
              </a:blip>
              <a:stretch>
                <a:fillRect/>
              </a:stretch>
            </p:blipFill>
            <p:spPr>
              <a:xfrm>
                <a:off x="2516564" y="3667227"/>
                <a:ext cx="970037" cy="254050"/>
              </a:xfrm>
              <a:prstGeom prst="rect">
                <a:avLst/>
              </a:prstGeom>
              <a:noFill/>
              <a:ln>
                <a:noFill/>
              </a:ln>
            </p:spPr>
          </p:pic>
          <p:pic>
            <p:nvPicPr>
              <p:cNvPr id="138" name="Shape 363"/>
              <p:cNvPicPr preferRelativeResize="0"/>
              <p:nvPr/>
            </p:nvPicPr>
            <p:blipFill>
              <a:blip r:embed="rId12">
                <a:alphaModFix/>
              </a:blip>
              <a:stretch>
                <a:fillRect/>
              </a:stretch>
            </p:blipFill>
            <p:spPr>
              <a:xfrm>
                <a:off x="4746827" y="2474957"/>
                <a:ext cx="333978" cy="318078"/>
              </a:xfrm>
              <a:prstGeom prst="rect">
                <a:avLst/>
              </a:prstGeom>
              <a:noFill/>
              <a:ln>
                <a:noFill/>
              </a:ln>
            </p:spPr>
          </p:pic>
          <p:pic>
            <p:nvPicPr>
              <p:cNvPr id="139" name="Shape 367"/>
              <p:cNvPicPr preferRelativeResize="0"/>
              <p:nvPr/>
            </p:nvPicPr>
            <p:blipFill rotWithShape="1">
              <a:blip r:embed="rId13">
                <a:alphaModFix/>
              </a:blip>
              <a:srcRect l="11948"/>
              <a:stretch/>
            </p:blipFill>
            <p:spPr>
              <a:xfrm>
                <a:off x="2469105" y="3110586"/>
                <a:ext cx="913566" cy="427765"/>
              </a:xfrm>
              <a:prstGeom prst="rect">
                <a:avLst/>
              </a:prstGeom>
              <a:noFill/>
              <a:ln>
                <a:noFill/>
              </a:ln>
            </p:spPr>
          </p:pic>
          <p:pic>
            <p:nvPicPr>
              <p:cNvPr id="140" name="Picture 139" descr="origina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94634" y="3425393"/>
                <a:ext cx="590777" cy="569115"/>
              </a:xfrm>
              <a:prstGeom prst="rect">
                <a:avLst/>
              </a:prstGeom>
              <a:noFill/>
            </p:spPr>
          </p:pic>
          <p:pic>
            <p:nvPicPr>
              <p:cNvPr id="141" name="Shape 364"/>
              <p:cNvPicPr preferRelativeResize="0"/>
              <p:nvPr/>
            </p:nvPicPr>
            <p:blipFill>
              <a:blip r:embed="rId15">
                <a:alphaModFix/>
              </a:blip>
              <a:stretch>
                <a:fillRect/>
              </a:stretch>
            </p:blipFill>
            <p:spPr>
              <a:xfrm>
                <a:off x="3730933" y="3173972"/>
                <a:ext cx="443418" cy="541711"/>
              </a:xfrm>
              <a:prstGeom prst="rect">
                <a:avLst/>
              </a:prstGeom>
              <a:noFill/>
              <a:ln>
                <a:noFill/>
              </a:ln>
            </p:spPr>
          </p:pic>
          <p:pic>
            <p:nvPicPr>
              <p:cNvPr id="142" name="Shape 350" descr="Image result for fit reserve logo"/>
              <p:cNvPicPr preferRelativeResize="0"/>
              <p:nvPr/>
            </p:nvPicPr>
            <p:blipFill>
              <a:blip r:embed="rId16">
                <a:alphaModFix/>
              </a:blip>
              <a:stretch>
                <a:fillRect/>
              </a:stretch>
            </p:blipFill>
            <p:spPr>
              <a:xfrm>
                <a:off x="1914179" y="2188043"/>
                <a:ext cx="1112676" cy="378929"/>
              </a:xfrm>
              <a:prstGeom prst="rect">
                <a:avLst/>
              </a:prstGeom>
              <a:noFill/>
              <a:ln>
                <a:noFill/>
              </a:ln>
            </p:spPr>
          </p:pic>
        </p:grpSp>
        <p:pic>
          <p:nvPicPr>
            <p:cNvPr id="123" name="Picture 12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620949" y="3572200"/>
              <a:ext cx="606792" cy="606792"/>
            </a:xfrm>
            <a:prstGeom prst="rect">
              <a:avLst/>
            </a:prstGeom>
          </p:spPr>
        </p:pic>
      </p:grpSp>
      <p:sp>
        <p:nvSpPr>
          <p:cNvPr id="143" name="TextBox 142"/>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SOLUTION | </a:t>
            </a:r>
            <a:r>
              <a:rPr lang="en-US" sz="700" b="1" dirty="0" smtClean="0">
                <a:solidFill>
                  <a:schemeClr val="bg1"/>
                </a:solidFill>
                <a:latin typeface="Glacial Indifference" charset="0"/>
                <a:ea typeface="Glacial Indifference" charset="0"/>
                <a:cs typeface="Glacial Indifference" charset="0"/>
              </a:rPr>
              <a:t>BUSINESS</a:t>
            </a:r>
            <a:endParaRPr lang="en-US" sz="700" b="1" dirty="0">
              <a:solidFill>
                <a:schemeClr val="bg1"/>
              </a:solidFill>
              <a:latin typeface="Glacial Indifference" charset="0"/>
              <a:ea typeface="Glacial Indifference" charset="0"/>
              <a:cs typeface="Glacial Indifference" charset="0"/>
            </a:endParaRPr>
          </a:p>
        </p:txBody>
      </p:sp>
      <p:pic>
        <p:nvPicPr>
          <p:cNvPr id="144" name="Picture 1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
        <p:nvSpPr>
          <p:cNvPr id="145" name="TextBox 144"/>
          <p:cNvSpPr txBox="1"/>
          <p:nvPr/>
        </p:nvSpPr>
        <p:spPr>
          <a:xfrm>
            <a:off x="466344" y="411480"/>
            <a:ext cx="7950681" cy="830997"/>
          </a:xfrm>
          <a:prstGeom prst="rect">
            <a:avLst/>
          </a:prstGeom>
          <a:noFill/>
        </p:spPr>
        <p:txBody>
          <a:bodyPr wrap="square" rtlCol="0">
            <a:spAutoFit/>
          </a:bodyPr>
          <a:lstStyle/>
          <a:p>
            <a:r>
              <a:rPr lang="en-US" sz="2400" b="1" dirty="0">
                <a:solidFill>
                  <a:schemeClr val="bg1"/>
                </a:solidFill>
                <a:latin typeface="Glacial Indifference" charset="0"/>
                <a:ea typeface="Glacial Indifference" charset="0"/>
                <a:cs typeface="Glacial Indifference" charset="0"/>
              </a:rPr>
              <a:t>FLEXIT is more affordable and </a:t>
            </a:r>
            <a:r>
              <a:rPr lang="en-US" sz="2400" b="1" dirty="0" smtClean="0">
                <a:solidFill>
                  <a:schemeClr val="bg1"/>
                </a:solidFill>
                <a:latin typeface="Glacial Indifference" charset="0"/>
                <a:ea typeface="Glacial Indifference" charset="0"/>
                <a:cs typeface="Glacial Indifference" charset="0"/>
              </a:rPr>
              <a:t>flexible than </a:t>
            </a:r>
            <a:r>
              <a:rPr lang="en-US" sz="2400" b="1" dirty="0">
                <a:solidFill>
                  <a:schemeClr val="bg1"/>
                </a:solidFill>
                <a:latin typeface="Glacial Indifference" charset="0"/>
                <a:ea typeface="Glacial Indifference" charset="0"/>
                <a:cs typeface="Glacial Indifference" charset="0"/>
              </a:rPr>
              <a:t>its competition</a:t>
            </a:r>
          </a:p>
        </p:txBody>
      </p:sp>
      <p:pic>
        <p:nvPicPr>
          <p:cNvPr id="4" name="Picture 3"/>
          <p:cNvPicPr>
            <a:picLocks noChangeAspect="1"/>
          </p:cNvPicPr>
          <p:nvPr/>
        </p:nvPicPr>
        <p:blipFill>
          <a:blip r:embed="rId18">
            <a:lum bright="100000"/>
          </a:blip>
          <a:stretch>
            <a:fillRect/>
          </a:stretch>
        </p:blipFill>
        <p:spPr>
          <a:xfrm>
            <a:off x="2387227" y="2236329"/>
            <a:ext cx="336388" cy="336388"/>
          </a:xfrm>
          <a:prstGeom prst="rect">
            <a:avLst/>
          </a:prstGeom>
        </p:spPr>
      </p:pic>
    </p:spTree>
    <p:extLst>
      <p:ext uri="{BB962C8B-B14F-4D97-AF65-F5344CB8AC3E}">
        <p14:creationId xmlns:p14="http://schemas.microsoft.com/office/powerpoint/2010/main" val="11207214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10" name="Picture 9"/>
          <p:cNvPicPr>
            <a:picLocks noChangeAspect="1"/>
          </p:cNvPicPr>
          <p:nvPr/>
        </p:nvPicPr>
        <p:blipFill rotWithShape="1">
          <a:blip r:embed="rId3"/>
          <a:srcRect t="10710" r="642" b="6073"/>
          <a:stretch/>
        </p:blipFill>
        <p:spPr>
          <a:xfrm flipH="1">
            <a:off x="0" y="0"/>
            <a:ext cx="9159498" cy="5143500"/>
          </a:xfrm>
          <a:prstGeom prst="rect">
            <a:avLst/>
          </a:prstGeom>
        </p:spPr>
      </p:pic>
      <p:sp>
        <p:nvSpPr>
          <p:cNvPr id="26" name="Rectangle 25"/>
          <p:cNvSpPr/>
          <p:nvPr/>
        </p:nvSpPr>
        <p:spPr>
          <a:xfrm>
            <a:off x="4861752" y="3877078"/>
            <a:ext cx="1188720" cy="990446"/>
          </a:xfrm>
          <a:prstGeom prst="rect">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7" name="Rectangle 26"/>
          <p:cNvSpPr/>
          <p:nvPr/>
        </p:nvSpPr>
        <p:spPr>
          <a:xfrm>
            <a:off x="6050471" y="3877078"/>
            <a:ext cx="2725849" cy="990446"/>
          </a:xfrm>
          <a:prstGeom prst="rect">
            <a:avLst/>
          </a:prstGeom>
          <a:solidFill>
            <a:srgbClr val="B5B5B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8" name="Rectangle 17"/>
          <p:cNvSpPr/>
          <p:nvPr/>
        </p:nvSpPr>
        <p:spPr>
          <a:xfrm>
            <a:off x="4866015" y="1013270"/>
            <a:ext cx="1188720" cy="708413"/>
          </a:xfrm>
          <a:prstGeom prst="rect">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054734" y="1013270"/>
            <a:ext cx="2725849" cy="708414"/>
          </a:xfrm>
          <a:prstGeom prst="rect">
            <a:avLst/>
          </a:prstGeom>
          <a:solidFill>
            <a:srgbClr val="B5B5B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596811172"/>
              </p:ext>
            </p:extLst>
          </p:nvPr>
        </p:nvGraphicFramePr>
        <p:xfrm>
          <a:off x="4866015" y="1021314"/>
          <a:ext cx="3914568" cy="655948"/>
        </p:xfrm>
        <a:graphic>
          <a:graphicData uri="http://schemas.openxmlformats.org/drawingml/2006/table">
            <a:tbl>
              <a:tblPr firstRow="1" bandRow="1">
                <a:tableStyleId>{5A111915-BE36-4E01-A7E5-04B1672EAD32}</a:tableStyleId>
              </a:tblPr>
              <a:tblGrid>
                <a:gridCol w="1095569"/>
                <a:gridCol w="568206"/>
                <a:gridCol w="558959"/>
                <a:gridCol w="491205"/>
                <a:gridCol w="567427"/>
                <a:gridCol w="633202"/>
              </a:tblGrid>
              <a:tr h="201791">
                <a:tc>
                  <a:txBody>
                    <a:bodyPr/>
                    <a:lstStyle/>
                    <a:p>
                      <a:r>
                        <a:rPr lang="en-US" sz="700" dirty="0" smtClean="0">
                          <a:solidFill>
                            <a:schemeClr val="bg1"/>
                          </a:solidFill>
                          <a:latin typeface="Glacial Indifference" charset="0"/>
                          <a:ea typeface="Glacial Indifference" charset="0"/>
                          <a:cs typeface="Glacial Indifference" charset="0"/>
                        </a:rPr>
                        <a:t>FYE JUNE</a:t>
                      </a:r>
                      <a:endParaRPr lang="en-US" sz="700" dirty="0">
                        <a:solidFill>
                          <a:schemeClr val="bg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FY2019</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FY2021</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FY2022</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FY2023</a:t>
                      </a: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62052">
                <a:tc>
                  <a:txBody>
                    <a:bodyPr/>
                    <a:lstStyle/>
                    <a:p>
                      <a:r>
                        <a:rPr lang="en-US" sz="700" b="1" dirty="0" smtClean="0">
                          <a:solidFill>
                            <a:schemeClr val="bg1"/>
                          </a:solidFill>
                          <a:latin typeface="Glacial Indifference" charset="0"/>
                          <a:ea typeface="Glacial Indifference" charset="0"/>
                          <a:cs typeface="Glacial Indifference" charset="0"/>
                        </a:rPr>
                        <a:t>Gyms on </a:t>
                      </a:r>
                      <a:r>
                        <a:rPr lang="en-US" sz="700" b="1" dirty="0" smtClean="0">
                          <a:solidFill>
                            <a:schemeClr val="bg1"/>
                          </a:solidFill>
                          <a:latin typeface="Glacial Indifference" charset="0"/>
                          <a:ea typeface="Glacial Indifference" charset="0"/>
                          <a:cs typeface="Glacial Indifference" charset="0"/>
                        </a:rPr>
                        <a:t>FLEXIT (Total)</a:t>
                      </a:r>
                      <a:endParaRPr lang="en-US" sz="700" b="1" dirty="0">
                        <a:solidFill>
                          <a:schemeClr val="bg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240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840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2,040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3,840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6,240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92105">
                <a:tc>
                  <a:txBody>
                    <a:bodyPr/>
                    <a:lstStyle/>
                    <a:p>
                      <a:r>
                        <a:rPr lang="en-US" sz="700" b="1" dirty="0" smtClean="0">
                          <a:solidFill>
                            <a:schemeClr val="bg1"/>
                          </a:solidFill>
                          <a:latin typeface="Glacial Indifference" charset="0"/>
                          <a:ea typeface="Glacial Indifference" charset="0"/>
                          <a:cs typeface="Glacial Indifference" charset="0"/>
                        </a:rPr>
                        <a:t>Gyms Signed </a:t>
                      </a:r>
                      <a:r>
                        <a:rPr lang="en-US" sz="700" b="1" dirty="0" smtClean="0">
                          <a:solidFill>
                            <a:schemeClr val="bg1"/>
                          </a:solidFill>
                          <a:latin typeface="Glacial Indifference" charset="0"/>
                          <a:ea typeface="Glacial Indifference" charset="0"/>
                          <a:cs typeface="Glacial Indifference" charset="0"/>
                        </a:rPr>
                        <a:t>Up (New)</a:t>
                      </a:r>
                      <a:endParaRPr lang="en-US" sz="700" b="1" dirty="0">
                        <a:solidFill>
                          <a:schemeClr val="bg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220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600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1,200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1,800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2,400</a:t>
                      </a: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Rectangle 8"/>
          <p:cNvSpPr/>
          <p:nvPr/>
        </p:nvSpPr>
        <p:spPr>
          <a:xfrm>
            <a:off x="339697" y="1012522"/>
            <a:ext cx="1191811" cy="3855002"/>
          </a:xfrm>
          <a:prstGeom prst="rect">
            <a:avLst/>
          </a:prstGeom>
          <a:solidFill>
            <a:srgbClr val="1AA6C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531509" y="1012522"/>
            <a:ext cx="3162197" cy="3855002"/>
          </a:xfrm>
          <a:prstGeom prst="rect">
            <a:avLst/>
          </a:prstGeom>
          <a:solidFill>
            <a:srgbClr val="B5B5B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57877346"/>
              </p:ext>
            </p:extLst>
          </p:nvPr>
        </p:nvGraphicFramePr>
        <p:xfrm>
          <a:off x="339696" y="1012522"/>
          <a:ext cx="4354009" cy="3855428"/>
        </p:xfrm>
        <a:graphic>
          <a:graphicData uri="http://schemas.openxmlformats.org/drawingml/2006/table">
            <a:tbl>
              <a:tblPr/>
              <a:tblGrid>
                <a:gridCol w="77275"/>
                <a:gridCol w="1237944"/>
                <a:gridCol w="605398"/>
                <a:gridCol w="578303"/>
                <a:gridCol w="623484"/>
                <a:gridCol w="515051"/>
                <a:gridCol w="580104"/>
                <a:gridCol w="136450"/>
              </a:tblGrid>
              <a:tr h="96399">
                <a:tc>
                  <a:txBody>
                    <a:bodyPr/>
                    <a:lstStyle/>
                    <a:p>
                      <a:pPr algn="l" fontAlgn="b"/>
                      <a:endParaRPr lang="en-US" sz="6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en-US" sz="600" b="1"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sk-SK"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sk-SK"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55847">
                <a:tc>
                  <a:txBody>
                    <a:bodyPr/>
                    <a:lstStyle/>
                    <a:p>
                      <a:pPr algn="l" fontAlgn="b"/>
                      <a:endParaRPr lang="en-US" sz="6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1000" b="1" i="0" u="none" strike="noStrike" dirty="0" smtClean="0">
                          <a:solidFill>
                            <a:schemeClr val="bg1"/>
                          </a:solidFill>
                          <a:effectLst/>
                          <a:latin typeface="Glacial Indifference" charset="0"/>
                          <a:ea typeface="Glacial Indifference" charset="0"/>
                          <a:cs typeface="Glacial Indifference" charset="0"/>
                        </a:rPr>
                        <a:t>FLEXIT P&amp;L</a:t>
                      </a:r>
                      <a:endParaRPr lang="en-US" sz="1000" b="1"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sk-SK" sz="600" b="1"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05574">
                <a:tc>
                  <a:txBody>
                    <a:bodyPr/>
                    <a:lstStyle/>
                    <a:p>
                      <a:pPr algn="ctr" fontAlgn="b"/>
                      <a:endParaRPr lang="en-US" sz="6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endParaRPr lang="en-US" sz="6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sk-SK" sz="600" b="1"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endParaRPr lang="sk-SK"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r>
              <a:tr h="163319">
                <a:tc>
                  <a:txBody>
                    <a:bodyPr/>
                    <a:lstStyle/>
                    <a:p>
                      <a:pPr algn="ctr" fontAlgn="b"/>
                      <a:endParaRPr lang="en-US" sz="600" b="1" i="0" u="none" strike="noStrike">
                        <a:solidFill>
                          <a:schemeClr val="bg1"/>
                        </a:solidFill>
                        <a:effectLst/>
                        <a:latin typeface="Glacial Indifference" charset="0"/>
                        <a:ea typeface="Glacial Indifference" charset="0"/>
                        <a:cs typeface="Glacial Indifference" charset="0"/>
                      </a:endParaRPr>
                    </a:p>
                  </a:txBody>
                  <a:tcPr marL="7411" marR="7411" marT="741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1" i="0" u="none" strike="noStrike" dirty="0">
                          <a:solidFill>
                            <a:schemeClr val="bg1"/>
                          </a:solidFill>
                          <a:effectLst/>
                          <a:latin typeface="Glacial Indifference" charset="0"/>
                          <a:ea typeface="Glacial Indifference" charset="0"/>
                          <a:cs typeface="Glacial Indifference" charset="0"/>
                        </a:rPr>
                        <a:t>FYE June</a:t>
                      </a:r>
                    </a:p>
                  </a:txBody>
                  <a:tcPr marL="7411" marR="7411" marT="741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is-IS" sz="600" b="1" i="0" u="none" strike="noStrike" dirty="0">
                          <a:solidFill>
                            <a:schemeClr val="tx1"/>
                          </a:solidFill>
                          <a:effectLst/>
                          <a:latin typeface="Glacial Indifference" charset="0"/>
                          <a:ea typeface="Glacial Indifference" charset="0"/>
                          <a:cs typeface="Glacial Indifference" charset="0"/>
                        </a:rPr>
                        <a:t>FY2019</a:t>
                      </a:r>
                    </a:p>
                  </a:txBody>
                  <a:tcPr marL="7411" marR="7411" marT="741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is-IS" sz="600" b="1" i="0" u="none" strike="noStrike" dirty="0">
                          <a:solidFill>
                            <a:schemeClr val="tx1"/>
                          </a:solidFill>
                          <a:effectLst/>
                          <a:latin typeface="Glacial Indifference" charset="0"/>
                          <a:ea typeface="Glacial Indifference" charset="0"/>
                          <a:cs typeface="Glacial Indifference" charset="0"/>
                        </a:rPr>
                        <a:t>FY2020</a:t>
                      </a:r>
                    </a:p>
                  </a:txBody>
                  <a:tcPr marL="7411" marR="7411" marT="741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1" i="0" u="none" strike="noStrike">
                          <a:solidFill>
                            <a:schemeClr val="tx1"/>
                          </a:solidFill>
                          <a:effectLst/>
                          <a:latin typeface="Glacial Indifference" charset="0"/>
                          <a:ea typeface="Glacial Indifference" charset="0"/>
                          <a:cs typeface="Glacial Indifference" charset="0"/>
                        </a:rPr>
                        <a:t>FY2021</a:t>
                      </a:r>
                    </a:p>
                  </a:txBody>
                  <a:tcPr marL="7411" marR="7411" marT="741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is-IS" sz="600" b="1" i="0" u="none" strike="noStrike" dirty="0">
                          <a:solidFill>
                            <a:schemeClr val="tx1"/>
                          </a:solidFill>
                          <a:effectLst/>
                          <a:latin typeface="Glacial Indifference" charset="0"/>
                          <a:ea typeface="Glacial Indifference" charset="0"/>
                          <a:cs typeface="Glacial Indifference" charset="0"/>
                        </a:rPr>
                        <a:t>FY2022</a:t>
                      </a:r>
                    </a:p>
                  </a:txBody>
                  <a:tcPr marL="7411" marR="7411" marT="741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is-IS" sz="600" b="1" i="0" u="none" strike="noStrike" dirty="0">
                          <a:solidFill>
                            <a:schemeClr val="tx1"/>
                          </a:solidFill>
                          <a:effectLst/>
                          <a:latin typeface="Glacial Indifference" charset="0"/>
                          <a:ea typeface="Glacial Indifference" charset="0"/>
                          <a:cs typeface="Glacial Indifference" charset="0"/>
                        </a:rPr>
                        <a:t>FY2023</a:t>
                      </a:r>
                    </a:p>
                  </a:txBody>
                  <a:tcPr marL="7411" marR="7411" marT="741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endParaRPr lang="is-IS"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112613">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700" b="0"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r>
              <a:tr h="124400">
                <a:tc>
                  <a:txBody>
                    <a:bodyPr/>
                    <a:lstStyle/>
                    <a:p>
                      <a:pPr algn="l" fontAlgn="b"/>
                      <a:endParaRPr lang="en-US" sz="7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1" i="0" u="none" strike="noStrike" dirty="0">
                          <a:solidFill>
                            <a:schemeClr val="bg1"/>
                          </a:solidFill>
                          <a:effectLst/>
                          <a:latin typeface="Glacial Indifference" charset="0"/>
                          <a:ea typeface="Glacial Indifference" charset="0"/>
                          <a:cs typeface="Glacial Indifference" charset="0"/>
                        </a:rPr>
                        <a:t>Revenue</a:t>
                      </a:r>
                    </a:p>
                  </a:txBody>
                  <a:tcPr marL="7411" marR="7411" marT="7411" marB="0" anchor="b">
                    <a:lnL>
                      <a:noFill/>
                    </a:lnL>
                    <a:lnR>
                      <a:noFill/>
                    </a:lnR>
                    <a:lnT>
                      <a:noFill/>
                    </a:lnT>
                    <a:lnB>
                      <a:noFill/>
                    </a:lnB>
                    <a:no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$283,686</a:t>
                      </a:r>
                    </a:p>
                  </a:txBody>
                  <a:tcPr marL="7411" marR="7411" marT="7411" marB="0" anchor="b">
                    <a:lnL>
                      <a:noFill/>
                    </a:lnL>
                    <a:lnR>
                      <a:noFill/>
                    </a:lnR>
                    <a:lnT>
                      <a:noFill/>
                    </a:lnT>
                    <a:lnB>
                      <a:noFill/>
                    </a:lnB>
                    <a:noFill/>
                  </a:tcPr>
                </a:tc>
                <a:tc>
                  <a:txBody>
                    <a:bodyPr/>
                    <a:lstStyle/>
                    <a:p>
                      <a:pPr algn="r" fontAlgn="b"/>
                      <a:r>
                        <a:rPr lang="en-US" sz="700" b="1" i="0" u="none" strike="noStrike" dirty="0">
                          <a:solidFill>
                            <a:srgbClr val="000000"/>
                          </a:solidFill>
                          <a:effectLst/>
                          <a:latin typeface="Glacial Indifference" charset="0"/>
                          <a:ea typeface="Glacial Indifference" charset="0"/>
                          <a:cs typeface="Glacial Indifference" charset="0"/>
                        </a:rPr>
                        <a:t>$1,451,549</a:t>
                      </a:r>
                    </a:p>
                  </a:txBody>
                  <a:tcPr marL="7411" marR="7411" marT="7411" marB="0" anchor="b">
                    <a:lnL>
                      <a:noFill/>
                    </a:lnL>
                    <a:lnR>
                      <a:noFill/>
                    </a:lnR>
                    <a:lnT>
                      <a:noFill/>
                    </a:lnT>
                    <a:lnB>
                      <a:noFill/>
                    </a:lnB>
                    <a:no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$5,029,293</a:t>
                      </a:r>
                    </a:p>
                  </a:txBody>
                  <a:tcPr marL="7411" marR="7411" marT="7411" marB="0" anchor="b">
                    <a:lnL>
                      <a:noFill/>
                    </a:lnL>
                    <a:lnR>
                      <a:noFill/>
                    </a:lnR>
                    <a:lnT>
                      <a:noFill/>
                    </a:lnT>
                    <a:lnB>
                      <a:noFill/>
                    </a:lnB>
                    <a:no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$10,967,885</a:t>
                      </a:r>
                    </a:p>
                  </a:txBody>
                  <a:tcPr marL="7411" marR="7411" marT="7411" marB="0" anchor="b">
                    <a:lnL>
                      <a:noFill/>
                    </a:lnL>
                    <a:lnR>
                      <a:noFill/>
                    </a:lnR>
                    <a:lnT>
                      <a:noFill/>
                    </a:lnT>
                    <a:lnB>
                      <a:noFill/>
                    </a:lnB>
                    <a:no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$20,778,342</a:t>
                      </a:r>
                    </a:p>
                  </a:txBody>
                  <a:tcPr marL="7411" marR="7411" marT="7411" marB="0" anchor="b">
                    <a:lnL>
                      <a:noFill/>
                    </a:lnL>
                    <a:lnR>
                      <a:noFill/>
                    </a:lnR>
                    <a:lnT>
                      <a:noFill/>
                    </a:lnT>
                    <a:lnB>
                      <a:noFill/>
                    </a:lnB>
                    <a:noFill/>
                  </a:tcPr>
                </a:tc>
                <a:tc>
                  <a:txBody>
                    <a:bodyPr/>
                    <a:lstStyle/>
                    <a:p>
                      <a:pPr algn="r"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1" u="none" strike="noStrike">
                        <a:solidFill>
                          <a:schemeClr val="bg1"/>
                        </a:solidFill>
                        <a:effectLst/>
                        <a:latin typeface="Glacial Indifference" charset="0"/>
                        <a:ea typeface="Glacial Indifference" charset="0"/>
                        <a:cs typeface="Glacial Indifference" charset="0"/>
                      </a:endParaRPr>
                    </a:p>
                  </a:txBody>
                  <a:tcPr marL="44464" marR="7411" marT="7411" marB="0" anchor="b">
                    <a:lnL>
                      <a:noFill/>
                    </a:lnL>
                    <a:lnR>
                      <a:noFill/>
                    </a:lnR>
                    <a:lnT>
                      <a:noFill/>
                    </a:lnT>
                    <a:lnB>
                      <a:noFill/>
                    </a:lnB>
                    <a:noFill/>
                  </a:tcPr>
                </a:tc>
                <a:tc>
                  <a:txBody>
                    <a:bodyPr/>
                    <a:lstStyle/>
                    <a:p>
                      <a:pPr algn="l" fontAlgn="b"/>
                      <a:r>
                        <a:rPr lang="en-US" sz="700" b="0" i="1" u="none" strike="noStrike">
                          <a:solidFill>
                            <a:schemeClr val="bg1"/>
                          </a:solidFill>
                          <a:effectLst/>
                          <a:latin typeface="Glacial Indifference" charset="0"/>
                          <a:ea typeface="Glacial Indifference" charset="0"/>
                          <a:cs typeface="Glacial Indifference" charset="0"/>
                        </a:rPr>
                        <a:t>Yr/Yr Growth</a:t>
                      </a:r>
                    </a:p>
                  </a:txBody>
                  <a:tcPr marL="44464" marR="7411" marT="7411" marB="0" anchor="b">
                    <a:lnL>
                      <a:noFill/>
                    </a:lnL>
                    <a:lnR>
                      <a:noFill/>
                    </a:lnR>
                    <a:lnT>
                      <a:noFill/>
                    </a:lnT>
                    <a:lnB>
                      <a:noFill/>
                    </a:lnB>
                    <a:noFill/>
                  </a:tcPr>
                </a:tc>
                <a:tc>
                  <a:txBody>
                    <a:bodyPr/>
                    <a:lstStyle/>
                    <a:p>
                      <a:pPr algn="l" fontAlgn="b"/>
                      <a:r>
                        <a:rPr lang="sk-SK" sz="700" b="0" i="1"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r" fontAlgn="b"/>
                      <a:r>
                        <a:rPr lang="is-IS" sz="700" b="0" i="1" u="none" strike="noStrike">
                          <a:solidFill>
                            <a:srgbClr val="000000"/>
                          </a:solidFill>
                          <a:effectLst/>
                          <a:latin typeface="Glacial Indifference" charset="0"/>
                          <a:ea typeface="Glacial Indifference" charset="0"/>
                          <a:cs typeface="Glacial Indifference" charset="0"/>
                        </a:rPr>
                        <a:t>412%</a:t>
                      </a:r>
                    </a:p>
                  </a:txBody>
                  <a:tcPr marL="7411" marR="7411" marT="7411" marB="0" anchor="b">
                    <a:lnL>
                      <a:noFill/>
                    </a:lnL>
                    <a:lnR>
                      <a:noFill/>
                    </a:lnR>
                    <a:lnT>
                      <a:noFill/>
                    </a:lnT>
                    <a:lnB>
                      <a:noFill/>
                    </a:lnB>
                    <a:noFill/>
                  </a:tcPr>
                </a:tc>
                <a:tc>
                  <a:txBody>
                    <a:bodyPr/>
                    <a:lstStyle/>
                    <a:p>
                      <a:pPr algn="r" fontAlgn="b"/>
                      <a:r>
                        <a:rPr lang="is-IS" sz="700" b="0" i="1" u="none" strike="noStrike">
                          <a:solidFill>
                            <a:srgbClr val="000000"/>
                          </a:solidFill>
                          <a:effectLst/>
                          <a:latin typeface="Glacial Indifference" charset="0"/>
                          <a:ea typeface="Glacial Indifference" charset="0"/>
                          <a:cs typeface="Glacial Indifference" charset="0"/>
                        </a:rPr>
                        <a:t>246%</a:t>
                      </a:r>
                    </a:p>
                  </a:txBody>
                  <a:tcPr marL="7411" marR="7411" marT="7411" marB="0" anchor="b">
                    <a:lnL>
                      <a:noFill/>
                    </a:lnL>
                    <a:lnR>
                      <a:noFill/>
                    </a:lnR>
                    <a:lnT>
                      <a:noFill/>
                    </a:lnT>
                    <a:lnB>
                      <a:noFill/>
                    </a:lnB>
                    <a:noFill/>
                  </a:tcPr>
                </a:tc>
                <a:tc>
                  <a:txBody>
                    <a:bodyPr/>
                    <a:lstStyle/>
                    <a:p>
                      <a:pPr algn="r" fontAlgn="b"/>
                      <a:r>
                        <a:rPr lang="is-IS" sz="700" b="0" i="1" u="none" strike="noStrike">
                          <a:solidFill>
                            <a:srgbClr val="000000"/>
                          </a:solidFill>
                          <a:effectLst/>
                          <a:latin typeface="Glacial Indifference" charset="0"/>
                          <a:ea typeface="Glacial Indifference" charset="0"/>
                          <a:cs typeface="Glacial Indifference" charset="0"/>
                        </a:rPr>
                        <a:t>118%</a:t>
                      </a:r>
                    </a:p>
                  </a:txBody>
                  <a:tcPr marL="7411" marR="7411" marT="7411" marB="0" anchor="b">
                    <a:lnL>
                      <a:noFill/>
                    </a:lnL>
                    <a:lnR>
                      <a:noFill/>
                    </a:lnR>
                    <a:lnT>
                      <a:noFill/>
                    </a:lnT>
                    <a:lnB>
                      <a:noFill/>
                    </a:lnB>
                    <a:noFill/>
                  </a:tcPr>
                </a:tc>
                <a:tc>
                  <a:txBody>
                    <a:bodyPr/>
                    <a:lstStyle/>
                    <a:p>
                      <a:pPr algn="r" fontAlgn="b"/>
                      <a:r>
                        <a:rPr lang="it-IT" sz="700" b="0" i="1" u="none" strike="noStrike">
                          <a:solidFill>
                            <a:srgbClr val="000000"/>
                          </a:solidFill>
                          <a:effectLst/>
                          <a:latin typeface="Glacial Indifference" charset="0"/>
                          <a:ea typeface="Glacial Indifference" charset="0"/>
                          <a:cs typeface="Glacial Indifference" charset="0"/>
                        </a:rPr>
                        <a:t>89%</a:t>
                      </a:r>
                    </a:p>
                  </a:txBody>
                  <a:tcPr marL="7411" marR="7411" marT="7411" marB="0" anchor="b">
                    <a:lnL>
                      <a:noFill/>
                    </a:lnL>
                    <a:lnR>
                      <a:noFill/>
                    </a:lnR>
                    <a:lnT>
                      <a:noFill/>
                    </a:lnT>
                    <a:lnB>
                      <a:noFill/>
                    </a:lnB>
                    <a:noFill/>
                  </a:tcPr>
                </a:tc>
                <a:tc>
                  <a:txBody>
                    <a:bodyPr/>
                    <a:lstStyle/>
                    <a:p>
                      <a:pPr algn="r" fontAlgn="b"/>
                      <a:endParaRPr lang="it-IT" sz="700" b="0" i="1"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sk-SK" sz="700" b="0"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1" i="0" u="sng"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1" i="0" u="sng" strike="noStrike">
                          <a:solidFill>
                            <a:schemeClr val="bg1"/>
                          </a:solidFill>
                          <a:effectLst/>
                          <a:latin typeface="Glacial Indifference" charset="0"/>
                          <a:ea typeface="Glacial Indifference" charset="0"/>
                          <a:cs typeface="Glacial Indifference" charset="0"/>
                        </a:rPr>
                        <a:t>Variable Costs</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0" i="0" u="none" strike="noStrike" dirty="0">
                          <a:solidFill>
                            <a:schemeClr val="bg1"/>
                          </a:solidFill>
                          <a:effectLst/>
                          <a:latin typeface="Glacial Indifference" charset="0"/>
                          <a:ea typeface="Glacial Indifference" charset="0"/>
                          <a:cs typeface="Glacial Indifference" charset="0"/>
                        </a:rPr>
                        <a:t>Installation Expenses</a:t>
                      </a:r>
                    </a:p>
                  </a:txBody>
                  <a:tcPr marL="7411" marR="7411" marT="7411" marB="0" anchor="b">
                    <a:lnL>
                      <a:noFill/>
                    </a:lnL>
                    <a:lnR>
                      <a:noFill/>
                    </a:lnR>
                    <a:lnT>
                      <a:noFill/>
                    </a:lnT>
                    <a:lnB>
                      <a:noFill/>
                    </a:lnB>
                    <a:no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24,000</a:t>
                      </a:r>
                    </a:p>
                  </a:txBody>
                  <a:tcPr marL="7411" marR="7411" marT="7411" marB="0" anchor="b">
                    <a:lnL>
                      <a:noFill/>
                    </a:lnL>
                    <a:lnR>
                      <a:noFill/>
                    </a:lnR>
                    <a:lnT>
                      <a:noFill/>
                    </a:lnT>
                    <a:lnB>
                      <a:noFill/>
                    </a:lnB>
                    <a:no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60,000</a:t>
                      </a:r>
                    </a:p>
                  </a:txBody>
                  <a:tcPr marL="7411" marR="7411" marT="7411" marB="0" anchor="b">
                    <a:lnL>
                      <a:noFill/>
                    </a:lnL>
                    <a:lnR>
                      <a:noFill/>
                    </a:lnR>
                    <a:lnT>
                      <a:noFill/>
                    </a:lnT>
                    <a:lnB>
                      <a:noFill/>
                    </a:lnB>
                    <a:noFill/>
                  </a:tcPr>
                </a:tc>
                <a:tc>
                  <a:txBody>
                    <a:bodyPr/>
                    <a:lstStyle/>
                    <a:p>
                      <a:pPr algn="r" fontAlgn="b"/>
                      <a:r>
                        <a:rPr lang="en-US" sz="700" b="0" i="0" u="none" strike="noStrike" dirty="0">
                          <a:solidFill>
                            <a:srgbClr val="000000"/>
                          </a:solidFill>
                          <a:effectLst/>
                          <a:latin typeface="Glacial Indifference" charset="0"/>
                          <a:ea typeface="Glacial Indifference" charset="0"/>
                          <a:cs typeface="Glacial Indifference" charset="0"/>
                        </a:rPr>
                        <a:t>120,000</a:t>
                      </a:r>
                    </a:p>
                  </a:txBody>
                  <a:tcPr marL="7411" marR="7411" marT="7411" marB="0" anchor="b">
                    <a:lnL>
                      <a:noFill/>
                    </a:lnL>
                    <a:lnR>
                      <a:noFill/>
                    </a:lnR>
                    <a:lnT>
                      <a:noFill/>
                    </a:lnT>
                    <a:lnB>
                      <a:noFill/>
                    </a:lnB>
                    <a:noFill/>
                  </a:tcPr>
                </a:tc>
                <a:tc>
                  <a:txBody>
                    <a:bodyPr/>
                    <a:lstStyle/>
                    <a:p>
                      <a:pPr algn="r" fontAlgn="b"/>
                      <a:r>
                        <a:rPr lang="en-US" sz="700" b="0" i="0" u="none" strike="noStrike" dirty="0">
                          <a:solidFill>
                            <a:srgbClr val="000000"/>
                          </a:solidFill>
                          <a:effectLst/>
                          <a:latin typeface="Glacial Indifference" charset="0"/>
                          <a:ea typeface="Glacial Indifference" charset="0"/>
                          <a:cs typeface="Glacial Indifference" charset="0"/>
                        </a:rPr>
                        <a:t>180,000</a:t>
                      </a:r>
                    </a:p>
                  </a:txBody>
                  <a:tcPr marL="7411" marR="7411" marT="7411" marB="0" anchor="b">
                    <a:lnL>
                      <a:noFill/>
                    </a:lnL>
                    <a:lnR>
                      <a:noFill/>
                    </a:lnR>
                    <a:lnT>
                      <a:noFill/>
                    </a:lnT>
                    <a:lnB>
                      <a:noFill/>
                    </a:lnB>
                    <a:no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240,000</a:t>
                      </a:r>
                    </a:p>
                  </a:txBody>
                  <a:tcPr marL="7411" marR="7411" marT="7411" marB="0" anchor="b">
                    <a:lnL>
                      <a:noFill/>
                    </a:lnL>
                    <a:lnR>
                      <a:noFill/>
                    </a:lnR>
                    <a:lnT>
                      <a:noFill/>
                    </a:lnT>
                    <a:lnB>
                      <a:noFill/>
                    </a:lnB>
                    <a:noFill/>
                  </a:tcPr>
                </a:tc>
                <a:tc>
                  <a:txBody>
                    <a:bodyPr/>
                    <a:lstStyle/>
                    <a:p>
                      <a:pPr algn="r"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0" i="0" u="none" strike="noStrike" dirty="0">
                          <a:solidFill>
                            <a:schemeClr val="bg1"/>
                          </a:solidFill>
                          <a:effectLst/>
                          <a:latin typeface="Glacial Indifference" charset="0"/>
                          <a:ea typeface="Glacial Indifference" charset="0"/>
                          <a:cs typeface="Glacial Indifference" charset="0"/>
                        </a:rPr>
                        <a:t>Gym Servicing Expenses</a:t>
                      </a:r>
                    </a:p>
                  </a:txBody>
                  <a:tcPr marL="7411" marR="7411" marT="7411" marB="0" anchor="b">
                    <a:lnL>
                      <a:noFill/>
                    </a:lnL>
                    <a:lnR>
                      <a:noFill/>
                    </a:lnR>
                    <a:lnT>
                      <a:noFill/>
                    </a:lnT>
                    <a:lnB>
                      <a:noFill/>
                    </a:lnB>
                    <a:no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58,000</a:t>
                      </a:r>
                    </a:p>
                  </a:txBody>
                  <a:tcPr marL="7411" marR="7411" marT="7411" marB="0" anchor="b">
                    <a:lnL>
                      <a:noFill/>
                    </a:lnL>
                    <a:lnR>
                      <a:noFill/>
                    </a:lnR>
                    <a:lnT>
                      <a:noFill/>
                    </a:lnT>
                    <a:lnB>
                      <a:noFill/>
                    </a:lnB>
                    <a:no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97,200</a:t>
                      </a:r>
                    </a:p>
                  </a:txBody>
                  <a:tcPr marL="7411" marR="7411" marT="7411" marB="0" anchor="b">
                    <a:lnL>
                      <a:noFill/>
                    </a:lnL>
                    <a:lnR>
                      <a:noFill/>
                    </a:lnR>
                    <a:lnT>
                      <a:noFill/>
                    </a:lnT>
                    <a:lnB>
                      <a:noFill/>
                    </a:lnB>
                    <a:no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288,000</a:t>
                      </a:r>
                    </a:p>
                  </a:txBody>
                  <a:tcPr marL="7411" marR="7411" marT="7411" marB="0" anchor="b">
                    <a:lnL>
                      <a:noFill/>
                    </a:lnL>
                    <a:lnR>
                      <a:noFill/>
                    </a:lnR>
                    <a:lnT>
                      <a:noFill/>
                    </a:lnT>
                    <a:lnB>
                      <a:noFill/>
                    </a:lnB>
                    <a:noFill/>
                  </a:tcPr>
                </a:tc>
                <a:tc>
                  <a:txBody>
                    <a:bodyPr/>
                    <a:lstStyle/>
                    <a:p>
                      <a:pPr algn="r" fontAlgn="b"/>
                      <a:r>
                        <a:rPr lang="cs-CZ" sz="700" b="0" i="0" u="none" strike="noStrike">
                          <a:solidFill>
                            <a:srgbClr val="000000"/>
                          </a:solidFill>
                          <a:effectLst/>
                          <a:latin typeface="Glacial Indifference" charset="0"/>
                          <a:ea typeface="Glacial Indifference" charset="0"/>
                          <a:cs typeface="Glacial Indifference" charset="0"/>
                        </a:rPr>
                        <a:t>646,800</a:t>
                      </a:r>
                    </a:p>
                  </a:txBody>
                  <a:tcPr marL="7411" marR="7411" marT="7411" marB="0" anchor="b">
                    <a:lnL>
                      <a:noFill/>
                    </a:lnL>
                    <a:lnR>
                      <a:noFill/>
                    </a:lnR>
                    <a:lnT>
                      <a:noFill/>
                    </a:lnT>
                    <a:lnB>
                      <a:noFill/>
                    </a:lnB>
                    <a:no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1,209,600</a:t>
                      </a:r>
                    </a:p>
                  </a:txBody>
                  <a:tcPr marL="7411" marR="7411" marT="7411" marB="0" anchor="b">
                    <a:lnL>
                      <a:noFill/>
                    </a:lnL>
                    <a:lnR>
                      <a:noFill/>
                    </a:lnR>
                    <a:lnT>
                      <a:noFill/>
                    </a:lnT>
                    <a:lnB>
                      <a:noFill/>
                    </a:lnB>
                    <a:noFill/>
                  </a:tcPr>
                </a:tc>
                <a:tc>
                  <a:txBody>
                    <a:bodyPr/>
                    <a:lstStyle/>
                    <a:p>
                      <a:pPr algn="r" fontAlgn="b"/>
                      <a:endParaRPr lang="is-I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sng"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0" i="0" u="sng" strike="noStrike" dirty="0">
                          <a:solidFill>
                            <a:schemeClr val="bg1"/>
                          </a:solidFill>
                          <a:effectLst/>
                          <a:latin typeface="Glacial Indifference" charset="0"/>
                          <a:ea typeface="Glacial Indifference" charset="0"/>
                          <a:cs typeface="Glacial Indifference" charset="0"/>
                        </a:rPr>
                        <a:t>Credit Card Costs</a:t>
                      </a:r>
                    </a:p>
                  </a:txBody>
                  <a:tcPr marL="7411" marR="7411" marT="7411" marB="0" anchor="b">
                    <a:lnL>
                      <a:noFill/>
                    </a:lnL>
                    <a:lnR>
                      <a:noFill/>
                    </a:lnR>
                    <a:lnT>
                      <a:noFill/>
                    </a:lnT>
                    <a:lnB>
                      <a:noFill/>
                    </a:lnB>
                    <a:noFill/>
                  </a:tcPr>
                </a:tc>
                <a:tc>
                  <a:txBody>
                    <a:bodyPr/>
                    <a:lstStyle/>
                    <a:p>
                      <a:pPr algn="r" fontAlgn="b"/>
                      <a:r>
                        <a:rPr lang="uk-UA" sz="700" b="0" i="0" u="sng" strike="noStrike">
                          <a:solidFill>
                            <a:srgbClr val="000000"/>
                          </a:solidFill>
                          <a:effectLst/>
                          <a:latin typeface="Glacial Indifference" charset="0"/>
                          <a:ea typeface="Glacial Indifference" charset="0"/>
                          <a:cs typeface="Glacial Indifference" charset="0"/>
                        </a:rPr>
                        <a:t>16,517</a:t>
                      </a:r>
                    </a:p>
                  </a:txBody>
                  <a:tcPr marL="7411" marR="7411" marT="7411" marB="0" anchor="b">
                    <a:lnL>
                      <a:noFill/>
                    </a:lnL>
                    <a:lnR>
                      <a:noFill/>
                    </a:lnR>
                    <a:lnT>
                      <a:noFill/>
                    </a:lnT>
                    <a:lnB>
                      <a:noFill/>
                    </a:lnB>
                    <a:noFill/>
                  </a:tcPr>
                </a:tc>
                <a:tc>
                  <a:txBody>
                    <a:bodyPr/>
                    <a:lstStyle/>
                    <a:p>
                      <a:pPr algn="r" fontAlgn="b"/>
                      <a:r>
                        <a:rPr lang="fi-FI" sz="700" b="0" i="0" u="sng" strike="noStrike">
                          <a:solidFill>
                            <a:srgbClr val="000000"/>
                          </a:solidFill>
                          <a:effectLst/>
                          <a:latin typeface="Glacial Indifference" charset="0"/>
                          <a:ea typeface="Glacial Indifference" charset="0"/>
                          <a:cs typeface="Glacial Indifference" charset="0"/>
                        </a:rPr>
                        <a:t>59,785</a:t>
                      </a:r>
                    </a:p>
                  </a:txBody>
                  <a:tcPr marL="7411" marR="7411" marT="7411" marB="0" anchor="b">
                    <a:lnL>
                      <a:noFill/>
                    </a:lnL>
                    <a:lnR>
                      <a:noFill/>
                    </a:lnR>
                    <a:lnT>
                      <a:noFill/>
                    </a:lnT>
                    <a:lnB>
                      <a:noFill/>
                    </a:lnB>
                    <a:no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168,404</a:t>
                      </a:r>
                    </a:p>
                  </a:txBody>
                  <a:tcPr marL="7411" marR="7411" marT="7411" marB="0" anchor="b">
                    <a:lnL>
                      <a:noFill/>
                    </a:lnL>
                    <a:lnR>
                      <a:noFill/>
                    </a:lnR>
                    <a:lnT>
                      <a:noFill/>
                    </a:lnT>
                    <a:lnB>
                      <a:noFill/>
                    </a:lnB>
                    <a:no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273,921</a:t>
                      </a:r>
                    </a:p>
                  </a:txBody>
                  <a:tcPr marL="7411" marR="7411" marT="7411" marB="0" anchor="b">
                    <a:lnL>
                      <a:noFill/>
                    </a:lnL>
                    <a:lnR>
                      <a:noFill/>
                    </a:lnR>
                    <a:lnT>
                      <a:noFill/>
                    </a:lnT>
                    <a:lnB>
                      <a:noFill/>
                    </a:lnB>
                    <a:noFill/>
                  </a:tcPr>
                </a:tc>
                <a:tc>
                  <a:txBody>
                    <a:bodyPr/>
                    <a:lstStyle/>
                    <a:p>
                      <a:pPr algn="r" fontAlgn="b"/>
                      <a:r>
                        <a:rPr lang="fi-FI" sz="700" b="0" i="0" u="sng" strike="noStrike">
                          <a:solidFill>
                            <a:srgbClr val="000000"/>
                          </a:solidFill>
                          <a:effectLst/>
                          <a:latin typeface="Glacial Indifference" charset="0"/>
                          <a:ea typeface="Glacial Indifference" charset="0"/>
                          <a:cs typeface="Glacial Indifference" charset="0"/>
                        </a:rPr>
                        <a:t>515,186</a:t>
                      </a:r>
                    </a:p>
                  </a:txBody>
                  <a:tcPr marL="7411" marR="7411" marT="7411" marB="0" anchor="b">
                    <a:lnL>
                      <a:noFill/>
                    </a:lnL>
                    <a:lnR>
                      <a:noFill/>
                    </a:lnR>
                    <a:lnT>
                      <a:noFill/>
                    </a:lnT>
                    <a:lnB>
                      <a:noFill/>
                    </a:lnB>
                    <a:noFill/>
                  </a:tcPr>
                </a:tc>
                <a:tc>
                  <a:txBody>
                    <a:bodyPr/>
                    <a:lstStyle/>
                    <a:p>
                      <a:pPr algn="r" fontAlgn="b"/>
                      <a:endParaRPr lang="fi-FI" sz="700" b="0" i="0" u="sng"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1" i="0" u="none" strike="noStrike">
                          <a:solidFill>
                            <a:schemeClr val="bg1"/>
                          </a:solidFill>
                          <a:effectLst/>
                          <a:latin typeface="Glacial Indifference" charset="0"/>
                          <a:ea typeface="Glacial Indifference" charset="0"/>
                          <a:cs typeface="Glacial Indifference" charset="0"/>
                        </a:rPr>
                        <a:t>Total Variable Costs</a:t>
                      </a:r>
                    </a:p>
                  </a:txBody>
                  <a:tcPr marL="7411" marR="7411" marT="7411" marB="0" anchor="b">
                    <a:lnL>
                      <a:noFill/>
                    </a:lnL>
                    <a:lnR>
                      <a:noFill/>
                    </a:lnR>
                    <a:lnT>
                      <a:noFill/>
                    </a:lnT>
                    <a:lnB>
                      <a:noFill/>
                    </a:lnB>
                    <a:noFill/>
                  </a:tcPr>
                </a:tc>
                <a:tc>
                  <a:txBody>
                    <a:bodyPr/>
                    <a:lstStyle/>
                    <a:p>
                      <a:pPr algn="r" fontAlgn="b"/>
                      <a:r>
                        <a:rPr lang="uk-UA" sz="700" b="1" i="0" u="none" strike="noStrike">
                          <a:solidFill>
                            <a:srgbClr val="000000"/>
                          </a:solidFill>
                          <a:effectLst/>
                          <a:latin typeface="Glacial Indifference" charset="0"/>
                          <a:ea typeface="Glacial Indifference" charset="0"/>
                          <a:cs typeface="Glacial Indifference" charset="0"/>
                        </a:rPr>
                        <a:t>98,517</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216,985</a:t>
                      </a:r>
                    </a:p>
                  </a:txBody>
                  <a:tcPr marL="7411" marR="7411" marT="7411" marB="0" anchor="b">
                    <a:lnL>
                      <a:noFill/>
                    </a:lnL>
                    <a:lnR>
                      <a:noFill/>
                    </a:lnR>
                    <a:lnT>
                      <a:noFill/>
                    </a:lnT>
                    <a:lnB>
                      <a:noFill/>
                    </a:lnB>
                    <a:noFill/>
                  </a:tcPr>
                </a:tc>
                <a:tc>
                  <a:txBody>
                    <a:bodyPr/>
                    <a:lstStyle/>
                    <a:p>
                      <a:pPr algn="r" fontAlgn="b"/>
                      <a:r>
                        <a:rPr lang="is-IS" sz="700" b="1" i="0" u="none" strike="noStrike" dirty="0">
                          <a:solidFill>
                            <a:srgbClr val="000000"/>
                          </a:solidFill>
                          <a:effectLst/>
                          <a:latin typeface="Glacial Indifference" charset="0"/>
                          <a:ea typeface="Glacial Indifference" charset="0"/>
                          <a:cs typeface="Glacial Indifference" charset="0"/>
                        </a:rPr>
                        <a:t>576,404</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1,100,721</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1,964,786</a:t>
                      </a:r>
                    </a:p>
                  </a:txBody>
                  <a:tcPr marL="7411" marR="7411" marT="7411" marB="0" anchor="b">
                    <a:lnL>
                      <a:noFill/>
                    </a:lnL>
                    <a:lnR>
                      <a:noFill/>
                    </a:lnR>
                    <a:lnT>
                      <a:noFill/>
                    </a:lnT>
                    <a:lnB>
                      <a:noFill/>
                    </a:lnB>
                    <a:noFill/>
                  </a:tcPr>
                </a:tc>
                <a:tc>
                  <a:txBody>
                    <a:bodyPr/>
                    <a:lstStyle/>
                    <a:p>
                      <a:pPr algn="r" fontAlgn="b"/>
                      <a:endParaRPr lang="fi-FI"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en-US" sz="700" b="0"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1" i="0" u="sng"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700" b="1" i="0" u="sng" strike="noStrike">
                          <a:solidFill>
                            <a:schemeClr val="bg1"/>
                          </a:solidFill>
                          <a:effectLst/>
                          <a:latin typeface="Glacial Indifference" charset="0"/>
                          <a:ea typeface="Glacial Indifference" charset="0"/>
                          <a:cs typeface="Glacial Indifference" charset="0"/>
                        </a:rPr>
                        <a:t>Fixed Costs</a:t>
                      </a: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700" b="0" i="0" u="none" strike="noStrike" dirty="0">
                          <a:solidFill>
                            <a:schemeClr val="bg1"/>
                          </a:solidFill>
                          <a:effectLst/>
                          <a:latin typeface="Glacial Indifference" charset="0"/>
                          <a:ea typeface="Glacial Indifference" charset="0"/>
                          <a:cs typeface="Glacial Indifference" charset="0"/>
                        </a:rPr>
                        <a:t>Marketing</a:t>
                      </a: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en-US" sz="700" b="0" i="0" u="none" strike="noStrike" dirty="0">
                          <a:solidFill>
                            <a:srgbClr val="000000"/>
                          </a:solidFill>
                          <a:effectLst/>
                          <a:latin typeface="Glacial Indifference" charset="0"/>
                          <a:ea typeface="Glacial Indifference" charset="0"/>
                          <a:cs typeface="Glacial Indifference" charset="0"/>
                        </a:rPr>
                        <a:t>137,000</a:t>
                      </a:r>
                    </a:p>
                  </a:txBody>
                  <a:tcPr marL="7411" marR="7411" marT="7411" marB="0" anchor="b">
                    <a:lnL>
                      <a:noFill/>
                    </a:lnL>
                    <a:lnR>
                      <a:noFill/>
                    </a:lnR>
                    <a:lnT>
                      <a:noFill/>
                    </a:lnT>
                    <a:lnB>
                      <a:noFill/>
                    </a:lnB>
                    <a:no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257,050</a:t>
                      </a:r>
                    </a:p>
                  </a:txBody>
                  <a:tcPr marL="7411" marR="7411" marT="7411" marB="0" anchor="b">
                    <a:lnL>
                      <a:noFill/>
                    </a:lnL>
                    <a:lnR>
                      <a:noFill/>
                    </a:lnR>
                    <a:lnT>
                      <a:noFill/>
                    </a:lnT>
                    <a:lnB>
                      <a:noFill/>
                    </a:lnB>
                    <a:no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542,013</a:t>
                      </a:r>
                    </a:p>
                  </a:txBody>
                  <a:tcPr marL="7411" marR="7411" marT="7411" marB="0" anchor="b">
                    <a:lnL>
                      <a:noFill/>
                    </a:lnL>
                    <a:lnR>
                      <a:noFill/>
                    </a:lnR>
                    <a:lnT>
                      <a:noFill/>
                    </a:lnT>
                    <a:lnB>
                      <a:noFill/>
                    </a:lnB>
                    <a:no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1,020,413</a:t>
                      </a:r>
                    </a:p>
                  </a:txBody>
                  <a:tcPr marL="7411" marR="7411" marT="7411" marB="0" anchor="b">
                    <a:lnL>
                      <a:noFill/>
                    </a:lnL>
                    <a:lnR>
                      <a:noFill/>
                    </a:lnR>
                    <a:lnT>
                      <a:noFill/>
                    </a:lnT>
                    <a:lnB>
                      <a:noFill/>
                    </a:lnB>
                    <a:noFill/>
                  </a:tcPr>
                </a:tc>
                <a:tc>
                  <a:txBody>
                    <a:bodyPr/>
                    <a:lstStyle/>
                    <a:p>
                      <a:pPr algn="r" fontAlgn="b"/>
                      <a:r>
                        <a:rPr lang="cs-CZ" sz="700" b="0" i="0" u="none" strike="noStrike">
                          <a:solidFill>
                            <a:srgbClr val="000000"/>
                          </a:solidFill>
                          <a:effectLst/>
                          <a:latin typeface="Glacial Indifference" charset="0"/>
                          <a:ea typeface="Glacial Indifference" charset="0"/>
                          <a:cs typeface="Glacial Indifference" charset="0"/>
                        </a:rPr>
                        <a:t>1,830,448</a:t>
                      </a:r>
                    </a:p>
                  </a:txBody>
                  <a:tcPr marL="7411" marR="7411" marT="7411" marB="0" anchor="b">
                    <a:lnL>
                      <a:noFill/>
                    </a:lnL>
                    <a:lnR>
                      <a:noFill/>
                    </a:lnR>
                    <a:lnT>
                      <a:noFill/>
                    </a:lnT>
                    <a:lnB>
                      <a:noFill/>
                    </a:lnB>
                    <a:noFill/>
                  </a:tcPr>
                </a:tc>
                <a:tc>
                  <a:txBody>
                    <a:bodyPr/>
                    <a:lstStyle/>
                    <a:p>
                      <a:pPr algn="r" fontAlgn="b"/>
                      <a:endParaRPr lang="cs-CZ"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0">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700" b="0" i="0" u="none" strike="noStrike" dirty="0">
                          <a:solidFill>
                            <a:schemeClr val="bg1"/>
                          </a:solidFill>
                          <a:effectLst/>
                          <a:latin typeface="Glacial Indifference" charset="0"/>
                          <a:ea typeface="Glacial Indifference" charset="0"/>
                          <a:cs typeface="Glacial Indifference" charset="0"/>
                        </a:rPr>
                        <a:t>Salaries &amp; Benefits</a:t>
                      </a: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235,750</a:t>
                      </a:r>
                    </a:p>
                  </a:txBody>
                  <a:tcPr marL="7411" marR="7411" marT="7411" marB="0" anchor="b">
                    <a:lnL>
                      <a:noFill/>
                    </a:lnL>
                    <a:lnR>
                      <a:noFill/>
                    </a:lnR>
                    <a:lnT>
                      <a:noFill/>
                    </a:lnT>
                    <a:lnB>
                      <a:noFill/>
                    </a:lnB>
                    <a:noFill/>
                  </a:tcPr>
                </a:tc>
                <a:tc>
                  <a:txBody>
                    <a:bodyPr/>
                    <a:lstStyle/>
                    <a:p>
                      <a:pPr algn="r" fontAlgn="b"/>
                      <a:r>
                        <a:rPr lang="it-IT" sz="700" b="0" i="0" u="none" strike="noStrike">
                          <a:solidFill>
                            <a:srgbClr val="000000"/>
                          </a:solidFill>
                          <a:effectLst/>
                          <a:latin typeface="Glacial Indifference" charset="0"/>
                          <a:ea typeface="Glacial Indifference" charset="0"/>
                          <a:cs typeface="Glacial Indifference" charset="0"/>
                        </a:rPr>
                        <a:t>1,681,300</a:t>
                      </a:r>
                    </a:p>
                  </a:txBody>
                  <a:tcPr marL="7411" marR="7411" marT="7411" marB="0" anchor="b">
                    <a:lnL>
                      <a:noFill/>
                    </a:lnL>
                    <a:lnR>
                      <a:noFill/>
                    </a:lnR>
                    <a:lnT>
                      <a:noFill/>
                    </a:lnT>
                    <a:lnB>
                      <a:noFill/>
                    </a:lnB>
                    <a:noFill/>
                  </a:tcPr>
                </a:tc>
                <a:tc>
                  <a:txBody>
                    <a:bodyPr/>
                    <a:lstStyle/>
                    <a:p>
                      <a:pPr algn="r" fontAlgn="b"/>
                      <a:r>
                        <a:rPr lang="cs-CZ" sz="700" b="0" i="0" u="none" strike="noStrike">
                          <a:solidFill>
                            <a:srgbClr val="000000"/>
                          </a:solidFill>
                          <a:effectLst/>
                          <a:latin typeface="Glacial Indifference" charset="0"/>
                          <a:ea typeface="Glacial Indifference" charset="0"/>
                          <a:cs typeface="Glacial Indifference" charset="0"/>
                        </a:rPr>
                        <a:t>3,149,333</a:t>
                      </a:r>
                    </a:p>
                  </a:txBody>
                  <a:tcPr marL="7411" marR="7411" marT="7411" marB="0" anchor="b">
                    <a:lnL>
                      <a:noFill/>
                    </a:lnL>
                    <a:lnR>
                      <a:noFill/>
                    </a:lnR>
                    <a:lnT>
                      <a:noFill/>
                    </a:lnT>
                    <a:lnB>
                      <a:noFill/>
                    </a:lnB>
                    <a:no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4,968,437</a:t>
                      </a:r>
                    </a:p>
                  </a:txBody>
                  <a:tcPr marL="7411" marR="7411" marT="7411" marB="0" anchor="b">
                    <a:lnL>
                      <a:noFill/>
                    </a:lnL>
                    <a:lnR>
                      <a:noFill/>
                    </a:lnR>
                    <a:lnT>
                      <a:noFill/>
                    </a:lnT>
                    <a:lnB>
                      <a:noFill/>
                    </a:lnB>
                    <a:no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6,995,059</a:t>
                      </a:r>
                    </a:p>
                  </a:txBody>
                  <a:tcPr marL="7411" marR="7411" marT="7411" marB="0" anchor="b">
                    <a:lnL>
                      <a:noFill/>
                    </a:lnL>
                    <a:lnR>
                      <a:noFill/>
                    </a:lnR>
                    <a:lnT>
                      <a:noFill/>
                    </a:lnT>
                    <a:lnB>
                      <a:noFill/>
                    </a:lnB>
                    <a:noFill/>
                  </a:tcPr>
                </a:tc>
                <a:tc>
                  <a:txBody>
                    <a:bodyPr/>
                    <a:lstStyle/>
                    <a:p>
                      <a:pPr algn="r" fontAlgn="b"/>
                      <a:endParaRPr lang="is-I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uk-UA" sz="700" b="0" i="0" u="sng"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uk-UA" sz="700" b="0" i="0" u="sng" strike="noStrike" dirty="0">
                          <a:solidFill>
                            <a:schemeClr val="bg1"/>
                          </a:solidFill>
                          <a:effectLst/>
                          <a:latin typeface="Glacial Indifference" charset="0"/>
                          <a:ea typeface="Glacial Indifference" charset="0"/>
                          <a:cs typeface="Glacial Indifference" charset="0"/>
                        </a:rPr>
                        <a:t>G&amp;A</a:t>
                      </a: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69,120</a:t>
                      </a:r>
                    </a:p>
                  </a:txBody>
                  <a:tcPr marL="7411" marR="7411" marT="7411" marB="0" anchor="b">
                    <a:lnL>
                      <a:noFill/>
                    </a:lnL>
                    <a:lnR>
                      <a:noFill/>
                    </a:lnR>
                    <a:lnT>
                      <a:noFill/>
                    </a:lnT>
                    <a:lnB>
                      <a:noFill/>
                    </a:lnB>
                    <a:no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164,640</a:t>
                      </a:r>
                    </a:p>
                  </a:txBody>
                  <a:tcPr marL="7411" marR="7411" marT="7411" marB="0" anchor="b">
                    <a:lnL>
                      <a:noFill/>
                    </a:lnL>
                    <a:lnR>
                      <a:noFill/>
                    </a:lnR>
                    <a:lnT>
                      <a:noFill/>
                    </a:lnT>
                    <a:lnB>
                      <a:noFill/>
                    </a:lnB>
                    <a:noFill/>
                  </a:tcPr>
                </a:tc>
                <a:tc>
                  <a:txBody>
                    <a:bodyPr/>
                    <a:lstStyle/>
                    <a:p>
                      <a:pPr algn="r" fontAlgn="b"/>
                      <a:r>
                        <a:rPr lang="uk-UA" sz="700" b="0" i="0" u="sng" strike="noStrike">
                          <a:solidFill>
                            <a:srgbClr val="000000"/>
                          </a:solidFill>
                          <a:effectLst/>
                          <a:latin typeface="Glacial Indifference" charset="0"/>
                          <a:ea typeface="Glacial Indifference" charset="0"/>
                          <a:cs typeface="Glacial Indifference" charset="0"/>
                        </a:rPr>
                        <a:t>398,280</a:t>
                      </a:r>
                    </a:p>
                  </a:txBody>
                  <a:tcPr marL="7411" marR="7411" marT="7411" marB="0" anchor="b">
                    <a:lnL>
                      <a:noFill/>
                    </a:lnL>
                    <a:lnR>
                      <a:noFill/>
                    </a:lnR>
                    <a:lnT>
                      <a:noFill/>
                    </a:lnT>
                    <a:lnB>
                      <a:noFill/>
                    </a:lnB>
                    <a:no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976,260</a:t>
                      </a:r>
                    </a:p>
                  </a:txBody>
                  <a:tcPr marL="7411" marR="7411" marT="7411" marB="0" anchor="b">
                    <a:lnL>
                      <a:noFill/>
                    </a:lnL>
                    <a:lnR>
                      <a:noFill/>
                    </a:lnR>
                    <a:lnT>
                      <a:noFill/>
                    </a:lnT>
                    <a:lnB>
                      <a:noFill/>
                    </a:lnB>
                    <a:no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2,420,670</a:t>
                      </a:r>
                    </a:p>
                  </a:txBody>
                  <a:tcPr marL="7411" marR="7411" marT="7411" marB="0" anchor="b">
                    <a:lnL>
                      <a:noFill/>
                    </a:lnL>
                    <a:lnR>
                      <a:noFill/>
                    </a:lnR>
                    <a:lnT>
                      <a:noFill/>
                    </a:lnT>
                    <a:lnB>
                      <a:noFill/>
                    </a:lnB>
                    <a:noFill/>
                  </a:tcPr>
                </a:tc>
                <a:tc>
                  <a:txBody>
                    <a:bodyPr/>
                    <a:lstStyle/>
                    <a:p>
                      <a:pPr algn="r" fontAlgn="b"/>
                      <a:endParaRPr lang="is-IS" sz="700" b="0" i="0" u="sng"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700" b="1" i="0" u="none" strike="noStrike" dirty="0">
                          <a:solidFill>
                            <a:schemeClr val="bg1"/>
                          </a:solidFill>
                          <a:effectLst/>
                          <a:latin typeface="Glacial Indifference" charset="0"/>
                          <a:ea typeface="Glacial Indifference" charset="0"/>
                          <a:cs typeface="Glacial Indifference" charset="0"/>
                        </a:rPr>
                        <a:t>Total Fixed Costs</a:t>
                      </a: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441,870</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2,102,990</a:t>
                      </a:r>
                    </a:p>
                  </a:txBody>
                  <a:tcPr marL="7411" marR="7411" marT="7411" marB="0" anchor="b">
                    <a:lnL>
                      <a:noFill/>
                    </a:lnL>
                    <a:lnR>
                      <a:noFill/>
                    </a:lnR>
                    <a:lnT>
                      <a:noFill/>
                    </a:lnT>
                    <a:lnB>
                      <a:noFill/>
                    </a:lnB>
                    <a:noFill/>
                  </a:tcPr>
                </a:tc>
                <a:tc>
                  <a:txBody>
                    <a:bodyPr/>
                    <a:lstStyle/>
                    <a:p>
                      <a:pPr algn="r" fontAlgn="b"/>
                      <a:r>
                        <a:rPr lang="is-IS" sz="700" b="1" i="0" u="none" strike="noStrike" dirty="0">
                          <a:solidFill>
                            <a:srgbClr val="000000"/>
                          </a:solidFill>
                          <a:effectLst/>
                          <a:latin typeface="Glacial Indifference" charset="0"/>
                          <a:ea typeface="Glacial Indifference" charset="0"/>
                          <a:cs typeface="Glacial Indifference" charset="0"/>
                        </a:rPr>
                        <a:t>4,089,625</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6,965,110</a:t>
                      </a:r>
                    </a:p>
                  </a:txBody>
                  <a:tcPr marL="7411" marR="7411" marT="7411" marB="0" anchor="b">
                    <a:lnL>
                      <a:noFill/>
                    </a:lnL>
                    <a:lnR>
                      <a:noFill/>
                    </a:lnR>
                    <a:lnT>
                      <a:noFill/>
                    </a:lnT>
                    <a:lnB>
                      <a:noFill/>
                    </a:lnB>
                    <a:no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11,246,177</a:t>
                      </a:r>
                    </a:p>
                  </a:txBody>
                  <a:tcPr marL="7411" marR="7411" marT="7411" marB="0" anchor="b">
                    <a:lnL>
                      <a:noFill/>
                    </a:lnL>
                    <a:lnR>
                      <a:noFill/>
                    </a:lnR>
                    <a:lnT>
                      <a:noFill/>
                    </a:lnT>
                    <a:lnB>
                      <a:noFill/>
                    </a:lnB>
                    <a:noFill/>
                  </a:tcPr>
                </a:tc>
                <a:tc>
                  <a:txBody>
                    <a:bodyPr/>
                    <a:lstStyle/>
                    <a:p>
                      <a:pPr algn="r" fontAlgn="b"/>
                      <a:endParaRPr lang="is-I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endParaRPr lang="en-US" sz="700" b="0"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700" b="1" i="0" u="none" strike="noStrike" dirty="0">
                          <a:solidFill>
                            <a:schemeClr val="bg1"/>
                          </a:solidFill>
                          <a:effectLst/>
                          <a:latin typeface="Glacial Indifference" charset="0"/>
                          <a:ea typeface="Glacial Indifference" charset="0"/>
                          <a:cs typeface="Glacial Indifference" charset="0"/>
                        </a:rPr>
                        <a:t>EBITDA</a:t>
                      </a: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-256,701</a:t>
                      </a:r>
                    </a:p>
                  </a:txBody>
                  <a:tcPr marL="7411" marR="7411" marT="7411" marB="0" anchor="b">
                    <a:lnL>
                      <a:noFill/>
                    </a:lnL>
                    <a:lnR>
                      <a:noFill/>
                    </a:lnR>
                    <a:lnT>
                      <a:noFill/>
                    </a:lnT>
                    <a:lnB>
                      <a:noFill/>
                    </a:lnB>
                    <a:no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-868,426</a:t>
                      </a:r>
                    </a:p>
                  </a:txBody>
                  <a:tcPr marL="7411" marR="7411" marT="7411" marB="0" anchor="b">
                    <a:lnL>
                      <a:noFill/>
                    </a:lnL>
                    <a:lnR>
                      <a:noFill/>
                    </a:lnR>
                    <a:lnT>
                      <a:noFill/>
                    </a:lnT>
                    <a:lnB>
                      <a:noFill/>
                    </a:lnB>
                    <a:noFill/>
                  </a:tcPr>
                </a:tc>
                <a:tc>
                  <a:txBody>
                    <a:bodyPr/>
                    <a:lstStyle/>
                    <a:p>
                      <a:pPr algn="r" fontAlgn="b"/>
                      <a:r>
                        <a:rPr lang="is-IS" sz="700" b="1" i="0" u="none" strike="noStrike" dirty="0">
                          <a:solidFill>
                            <a:srgbClr val="000000"/>
                          </a:solidFill>
                          <a:effectLst/>
                          <a:latin typeface="Glacial Indifference" charset="0"/>
                          <a:ea typeface="Glacial Indifference" charset="0"/>
                          <a:cs typeface="Glacial Indifference" charset="0"/>
                        </a:rPr>
                        <a:t>363,264</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2,902,054</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7,567,379</a:t>
                      </a:r>
                    </a:p>
                  </a:txBody>
                  <a:tcPr marL="7411" marR="7411" marT="7411" marB="0" anchor="b">
                    <a:lnL>
                      <a:noFill/>
                    </a:lnL>
                    <a:lnR>
                      <a:noFill/>
                    </a:lnR>
                    <a:lnT>
                      <a:noFill/>
                    </a:lnT>
                    <a:lnB>
                      <a:noFill/>
                    </a:lnB>
                    <a:noFill/>
                  </a:tcPr>
                </a:tc>
                <a:tc>
                  <a:txBody>
                    <a:bodyPr/>
                    <a:lstStyle/>
                    <a:p>
                      <a:pPr algn="r" fontAlgn="b"/>
                      <a:endParaRPr lang="fi-FI"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1" u="none" strike="noStrike">
                        <a:solidFill>
                          <a:schemeClr val="bg1"/>
                        </a:solidFill>
                        <a:effectLst/>
                        <a:latin typeface="Glacial Indifference" charset="0"/>
                        <a:ea typeface="Glacial Indifference" charset="0"/>
                        <a:cs typeface="Glacial Indifference" charset="0"/>
                      </a:endParaRPr>
                    </a:p>
                  </a:txBody>
                  <a:tcPr marL="44464"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700" b="0" i="1" u="none" strike="noStrike" dirty="0">
                          <a:solidFill>
                            <a:schemeClr val="bg1"/>
                          </a:solidFill>
                          <a:effectLst/>
                          <a:latin typeface="Glacial Indifference" charset="0"/>
                          <a:ea typeface="Glacial Indifference" charset="0"/>
                          <a:cs typeface="Glacial Indifference" charset="0"/>
                        </a:rPr>
                        <a:t>Margin</a:t>
                      </a:r>
                    </a:p>
                  </a:txBody>
                  <a:tcPr marL="44464"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hr-HR" sz="700" b="0" i="1" u="none" strike="noStrike">
                          <a:solidFill>
                            <a:srgbClr val="000000"/>
                          </a:solidFill>
                          <a:effectLst/>
                          <a:latin typeface="Glacial Indifference" charset="0"/>
                          <a:ea typeface="Glacial Indifference" charset="0"/>
                          <a:cs typeface="Glacial Indifference" charset="0"/>
                        </a:rPr>
                        <a:t>-90.5%</a:t>
                      </a:r>
                    </a:p>
                  </a:txBody>
                  <a:tcPr marL="7411" marR="7411" marT="7411" marB="0" anchor="b">
                    <a:lnL>
                      <a:noFill/>
                    </a:lnL>
                    <a:lnR>
                      <a:noFill/>
                    </a:lnR>
                    <a:lnT>
                      <a:noFill/>
                    </a:lnT>
                    <a:lnB>
                      <a:noFill/>
                    </a:lnB>
                    <a:noFill/>
                  </a:tcPr>
                </a:tc>
                <a:tc>
                  <a:txBody>
                    <a:bodyPr/>
                    <a:lstStyle/>
                    <a:p>
                      <a:pPr algn="r" fontAlgn="b"/>
                      <a:r>
                        <a:rPr lang="hr-HR" sz="700" b="0" i="1" u="none" strike="noStrike">
                          <a:solidFill>
                            <a:srgbClr val="000000"/>
                          </a:solidFill>
                          <a:effectLst/>
                          <a:latin typeface="Glacial Indifference" charset="0"/>
                          <a:ea typeface="Glacial Indifference" charset="0"/>
                          <a:cs typeface="Glacial Indifference" charset="0"/>
                        </a:rPr>
                        <a:t>-59.8%</a:t>
                      </a:r>
                    </a:p>
                  </a:txBody>
                  <a:tcPr marL="7411" marR="7411" marT="7411" marB="0" anchor="b">
                    <a:lnL>
                      <a:noFill/>
                    </a:lnL>
                    <a:lnR>
                      <a:noFill/>
                    </a:lnR>
                    <a:lnT>
                      <a:noFill/>
                    </a:lnT>
                    <a:lnB>
                      <a:noFill/>
                    </a:lnB>
                    <a:noFill/>
                  </a:tcPr>
                </a:tc>
                <a:tc>
                  <a:txBody>
                    <a:bodyPr/>
                    <a:lstStyle/>
                    <a:p>
                      <a:pPr algn="r" fontAlgn="b"/>
                      <a:r>
                        <a:rPr lang="hr-HR" sz="700" b="0" i="1" u="none" strike="noStrike">
                          <a:solidFill>
                            <a:srgbClr val="000000"/>
                          </a:solidFill>
                          <a:effectLst/>
                          <a:latin typeface="Glacial Indifference" charset="0"/>
                          <a:ea typeface="Glacial Indifference" charset="0"/>
                          <a:cs typeface="Glacial Indifference" charset="0"/>
                        </a:rPr>
                        <a:t>7.2%</a:t>
                      </a:r>
                    </a:p>
                  </a:txBody>
                  <a:tcPr marL="7411" marR="7411" marT="7411" marB="0" anchor="b">
                    <a:lnL>
                      <a:noFill/>
                    </a:lnL>
                    <a:lnR>
                      <a:noFill/>
                    </a:lnR>
                    <a:lnT>
                      <a:noFill/>
                    </a:lnT>
                    <a:lnB>
                      <a:noFill/>
                    </a:lnB>
                    <a:noFill/>
                  </a:tcPr>
                </a:tc>
                <a:tc>
                  <a:txBody>
                    <a:bodyPr/>
                    <a:lstStyle/>
                    <a:p>
                      <a:pPr algn="r" fontAlgn="b"/>
                      <a:r>
                        <a:rPr lang="hr-HR" sz="700" b="0" i="1" u="none" strike="noStrike">
                          <a:solidFill>
                            <a:srgbClr val="000000"/>
                          </a:solidFill>
                          <a:effectLst/>
                          <a:latin typeface="Glacial Indifference" charset="0"/>
                          <a:ea typeface="Glacial Indifference" charset="0"/>
                          <a:cs typeface="Glacial Indifference" charset="0"/>
                        </a:rPr>
                        <a:t>26.5%</a:t>
                      </a:r>
                    </a:p>
                  </a:txBody>
                  <a:tcPr marL="7411" marR="7411" marT="7411" marB="0" anchor="b">
                    <a:lnL>
                      <a:noFill/>
                    </a:lnL>
                    <a:lnR>
                      <a:noFill/>
                    </a:lnR>
                    <a:lnT>
                      <a:noFill/>
                    </a:lnT>
                    <a:lnB>
                      <a:noFill/>
                    </a:lnB>
                    <a:noFill/>
                  </a:tcPr>
                </a:tc>
                <a:tc>
                  <a:txBody>
                    <a:bodyPr/>
                    <a:lstStyle/>
                    <a:p>
                      <a:pPr algn="r" fontAlgn="b"/>
                      <a:r>
                        <a:rPr lang="hr-HR" sz="700" b="0" i="1" u="none" strike="noStrike" dirty="0">
                          <a:solidFill>
                            <a:srgbClr val="000000"/>
                          </a:solidFill>
                          <a:effectLst/>
                          <a:latin typeface="Glacial Indifference" charset="0"/>
                          <a:ea typeface="Glacial Indifference" charset="0"/>
                          <a:cs typeface="Glacial Indifference" charset="0"/>
                        </a:rPr>
                        <a:t>36.4%</a:t>
                      </a:r>
                    </a:p>
                  </a:txBody>
                  <a:tcPr marL="7411" marR="7411" marT="7411" marB="0" anchor="b">
                    <a:lnL>
                      <a:noFill/>
                    </a:lnL>
                    <a:lnR>
                      <a:noFill/>
                    </a:lnR>
                    <a:lnT>
                      <a:noFill/>
                    </a:lnT>
                    <a:lnB>
                      <a:noFill/>
                    </a:lnB>
                    <a:noFill/>
                  </a:tcPr>
                </a:tc>
                <a:tc>
                  <a:txBody>
                    <a:bodyPr/>
                    <a:lstStyle/>
                    <a:p>
                      <a:pPr algn="r" fontAlgn="b"/>
                      <a:endParaRPr lang="hr-HR" sz="700" b="0" i="1"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uk-UA"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uk-UA" sz="700" b="0" i="0" u="none" strike="noStrike" dirty="0">
                          <a:solidFill>
                            <a:schemeClr val="bg1"/>
                          </a:solidFill>
                          <a:effectLst/>
                          <a:latin typeface="Glacial Indifference" charset="0"/>
                          <a:ea typeface="Glacial Indifference" charset="0"/>
                          <a:cs typeface="Glacial Indifference" charset="0"/>
                        </a:rPr>
                        <a:t>D&amp;A</a:t>
                      </a: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fi-FI" sz="700" b="0" i="0" u="none" strike="noStrike" dirty="0">
                          <a:solidFill>
                            <a:srgbClr val="000000"/>
                          </a:solidFill>
                          <a:effectLst/>
                          <a:latin typeface="Glacial Indifference" charset="0"/>
                          <a:ea typeface="Glacial Indifference" charset="0"/>
                          <a:cs typeface="Glacial Indifference" charset="0"/>
                        </a:rPr>
                        <a:t>12,707</a:t>
                      </a:r>
                    </a:p>
                  </a:txBody>
                  <a:tcPr marL="7411" marR="7411" marT="7411" marB="0" anchor="b">
                    <a:lnL>
                      <a:noFill/>
                    </a:lnL>
                    <a:lnR>
                      <a:noFill/>
                    </a:lnR>
                    <a:lnT>
                      <a:noFill/>
                    </a:lnT>
                    <a:lnB>
                      <a:noFill/>
                    </a:lnB>
                    <a:no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17,036</a:t>
                      </a:r>
                    </a:p>
                  </a:txBody>
                  <a:tcPr marL="7411" marR="7411" marT="7411" marB="0" anchor="b">
                    <a:lnL>
                      <a:noFill/>
                    </a:lnL>
                    <a:lnR>
                      <a:noFill/>
                    </a:lnR>
                    <a:lnT>
                      <a:noFill/>
                    </a:lnT>
                    <a:lnB>
                      <a:noFill/>
                    </a:lnB>
                    <a:no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20,975</a:t>
                      </a:r>
                    </a:p>
                  </a:txBody>
                  <a:tcPr marL="7411" marR="7411" marT="7411" marB="0" anchor="b">
                    <a:lnL>
                      <a:noFill/>
                    </a:lnL>
                    <a:lnR>
                      <a:noFill/>
                    </a:lnR>
                    <a:lnT>
                      <a:noFill/>
                    </a:lnT>
                    <a:lnB>
                      <a:noFill/>
                    </a:lnB>
                    <a:noFill/>
                  </a:tcPr>
                </a:tc>
                <a:tc>
                  <a:txBody>
                    <a:bodyPr/>
                    <a:lstStyle/>
                    <a:p>
                      <a:pPr algn="r" fontAlgn="b"/>
                      <a:r>
                        <a:rPr lang="uk-UA" sz="700" b="0" i="0" u="none" strike="noStrike">
                          <a:solidFill>
                            <a:srgbClr val="000000"/>
                          </a:solidFill>
                          <a:effectLst/>
                          <a:latin typeface="Glacial Indifference" charset="0"/>
                          <a:ea typeface="Glacial Indifference" charset="0"/>
                          <a:cs typeface="Glacial Indifference" charset="0"/>
                        </a:rPr>
                        <a:t>19,344</a:t>
                      </a:r>
                    </a:p>
                  </a:txBody>
                  <a:tcPr marL="7411" marR="7411" marT="7411" marB="0" anchor="b">
                    <a:lnL>
                      <a:noFill/>
                    </a:lnL>
                    <a:lnR>
                      <a:noFill/>
                    </a:lnR>
                    <a:lnT>
                      <a:noFill/>
                    </a:lnT>
                    <a:lnB>
                      <a:noFill/>
                    </a:lnB>
                    <a:no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15,755</a:t>
                      </a:r>
                    </a:p>
                  </a:txBody>
                  <a:tcPr marL="7411" marR="7411" marT="7411" marB="0" anchor="b">
                    <a:lnL>
                      <a:noFill/>
                    </a:lnL>
                    <a:lnR>
                      <a:noFill/>
                    </a:lnR>
                    <a:lnT>
                      <a:noFill/>
                    </a:lnT>
                    <a:lnB>
                      <a:noFill/>
                    </a:lnB>
                    <a:noFill/>
                  </a:tcPr>
                </a:tc>
                <a:tc>
                  <a:txBody>
                    <a:bodyPr/>
                    <a:lstStyle/>
                    <a:p>
                      <a:pPr algn="r" fontAlgn="b"/>
                      <a:endParaRPr lang="fi-FI" sz="700" b="0"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endParaRPr lang="en-US" sz="700" b="0"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1" i="0" u="none" strike="noStrike" dirty="0">
                          <a:solidFill>
                            <a:schemeClr val="bg1"/>
                          </a:solidFill>
                          <a:effectLst/>
                          <a:latin typeface="Glacial Indifference" charset="0"/>
                          <a:ea typeface="Glacial Indifference" charset="0"/>
                          <a:cs typeface="Glacial Indifference" charset="0"/>
                        </a:rPr>
                        <a:t>Operating Income</a:t>
                      </a:r>
                    </a:p>
                  </a:txBody>
                  <a:tcPr marL="7411" marR="7411" marT="7411" marB="0" anchor="b">
                    <a:lnL>
                      <a:noFill/>
                    </a:lnL>
                    <a:lnR>
                      <a:noFill/>
                    </a:lnR>
                    <a:lnT>
                      <a:noFill/>
                    </a:lnT>
                    <a:lnB>
                      <a:noFill/>
                    </a:lnB>
                    <a:no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-269,408</a:t>
                      </a:r>
                    </a:p>
                  </a:txBody>
                  <a:tcPr marL="7411" marR="7411" marT="7411" marB="0" anchor="b">
                    <a:lnL>
                      <a:noFill/>
                    </a:lnL>
                    <a:lnR>
                      <a:noFill/>
                    </a:lnR>
                    <a:lnT>
                      <a:noFill/>
                    </a:lnT>
                    <a:lnB>
                      <a:noFill/>
                    </a:lnB>
                    <a:no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-885,463</a:t>
                      </a:r>
                    </a:p>
                  </a:txBody>
                  <a:tcPr marL="7411" marR="7411" marT="7411" marB="0" anchor="b">
                    <a:lnL>
                      <a:noFill/>
                    </a:lnL>
                    <a:lnR>
                      <a:noFill/>
                    </a:lnR>
                    <a:lnT>
                      <a:noFill/>
                    </a:lnT>
                    <a:lnB>
                      <a:noFill/>
                    </a:lnB>
                    <a:noFill/>
                  </a:tcPr>
                </a:tc>
                <a:tc>
                  <a:txBody>
                    <a:bodyPr/>
                    <a:lstStyle/>
                    <a:p>
                      <a:pPr algn="r" fontAlgn="b"/>
                      <a:r>
                        <a:rPr lang="cs-CZ" sz="700" b="1" i="0" u="none" strike="noStrike">
                          <a:solidFill>
                            <a:srgbClr val="000000"/>
                          </a:solidFill>
                          <a:effectLst/>
                          <a:latin typeface="Glacial Indifference" charset="0"/>
                          <a:ea typeface="Glacial Indifference" charset="0"/>
                          <a:cs typeface="Glacial Indifference" charset="0"/>
                        </a:rPr>
                        <a:t>342,289</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2,882,710</a:t>
                      </a:r>
                    </a:p>
                  </a:txBody>
                  <a:tcPr marL="7411" marR="7411" marT="7411" marB="0" anchor="b">
                    <a:lnL>
                      <a:noFill/>
                    </a:lnL>
                    <a:lnR>
                      <a:noFill/>
                    </a:lnR>
                    <a:lnT>
                      <a:noFill/>
                    </a:lnT>
                    <a:lnB>
                      <a:noFill/>
                    </a:lnB>
                    <a:no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7,551,623</a:t>
                      </a:r>
                    </a:p>
                  </a:txBody>
                  <a:tcPr marL="7411" marR="7411" marT="7411" marB="0" anchor="b">
                    <a:lnL>
                      <a:noFill/>
                    </a:lnL>
                    <a:lnR>
                      <a:noFill/>
                    </a:lnR>
                    <a:lnT>
                      <a:noFill/>
                    </a:lnT>
                    <a:lnB>
                      <a:noFill/>
                    </a:lnB>
                    <a:noFill/>
                  </a:tcPr>
                </a:tc>
                <a:tc>
                  <a:txBody>
                    <a:bodyPr/>
                    <a:lstStyle/>
                    <a:p>
                      <a:pPr algn="r" fontAlgn="b"/>
                      <a:endParaRPr lang="is-I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0" i="0" u="none" strike="noStrike" dirty="0">
                          <a:solidFill>
                            <a:schemeClr val="bg1"/>
                          </a:solidFill>
                          <a:effectLst/>
                          <a:latin typeface="Glacial Indifference" charset="0"/>
                          <a:ea typeface="Glacial Indifference" charset="0"/>
                          <a:cs typeface="Glacial Indifference" charset="0"/>
                        </a:rPr>
                        <a:t>Taxes</a:t>
                      </a:r>
                    </a:p>
                  </a:txBody>
                  <a:tcPr marL="7411" marR="7411" marT="7411" marB="0" anchor="b">
                    <a:lnL>
                      <a:noFill/>
                    </a:lnL>
                    <a:lnR>
                      <a:noFill/>
                    </a:lnR>
                    <a:lnT>
                      <a:noFill/>
                    </a:lnT>
                    <a:lnB>
                      <a:noFill/>
                    </a:lnB>
                    <a:noFill/>
                  </a:tcPr>
                </a:tc>
                <a:tc>
                  <a:txBody>
                    <a:bodyPr/>
                    <a:lstStyle/>
                    <a:p>
                      <a:pPr algn="r" fontAlgn="b"/>
                      <a:r>
                        <a:rPr lang="uk-UA" sz="700" b="0" i="0" u="none" strike="noStrike">
                          <a:solidFill>
                            <a:srgbClr val="000000"/>
                          </a:solidFill>
                          <a:effectLst/>
                          <a:latin typeface="Glacial Indifference" charset="0"/>
                          <a:ea typeface="Glacial Indifference" charset="0"/>
                          <a:cs typeface="Glacial Indifference" charset="0"/>
                        </a:rPr>
                        <a:t>-56,576</a:t>
                      </a:r>
                    </a:p>
                  </a:txBody>
                  <a:tcPr marL="7411" marR="7411" marT="7411" marB="0" anchor="b">
                    <a:lnL>
                      <a:noFill/>
                    </a:lnL>
                    <a:lnR>
                      <a:noFill/>
                    </a:lnR>
                    <a:lnT>
                      <a:noFill/>
                    </a:lnT>
                    <a:lnB>
                      <a:noFill/>
                    </a:lnB>
                    <a:no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-185,947</a:t>
                      </a:r>
                    </a:p>
                  </a:txBody>
                  <a:tcPr marL="7411" marR="7411" marT="7411" marB="0" anchor="b">
                    <a:lnL>
                      <a:noFill/>
                    </a:lnL>
                    <a:lnR>
                      <a:noFill/>
                    </a:lnR>
                    <a:lnT>
                      <a:noFill/>
                    </a:lnT>
                    <a:lnB>
                      <a:noFill/>
                    </a:lnB>
                    <a:no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71,881</a:t>
                      </a:r>
                    </a:p>
                  </a:txBody>
                  <a:tcPr marL="7411" marR="7411" marT="7411" marB="0" anchor="b">
                    <a:lnL>
                      <a:noFill/>
                    </a:lnL>
                    <a:lnR>
                      <a:noFill/>
                    </a:lnR>
                    <a:lnT>
                      <a:noFill/>
                    </a:lnT>
                    <a:lnB>
                      <a:noFill/>
                    </a:lnB>
                    <a:noFill/>
                  </a:tcPr>
                </a:tc>
                <a:tc>
                  <a:txBody>
                    <a:bodyPr/>
                    <a:lstStyle/>
                    <a:p>
                      <a:pPr algn="r" fontAlgn="b"/>
                      <a:r>
                        <a:rPr lang="is-IS" sz="700" b="0" i="0" u="none" strike="noStrike" dirty="0">
                          <a:solidFill>
                            <a:srgbClr val="000000"/>
                          </a:solidFill>
                          <a:effectLst/>
                          <a:latin typeface="Glacial Indifference" charset="0"/>
                          <a:ea typeface="Glacial Indifference" charset="0"/>
                          <a:cs typeface="Glacial Indifference" charset="0"/>
                        </a:rPr>
                        <a:t>605,369</a:t>
                      </a:r>
                    </a:p>
                  </a:txBody>
                  <a:tcPr marL="7411" marR="7411" marT="7411" marB="0" anchor="b">
                    <a:lnL>
                      <a:noFill/>
                    </a:lnL>
                    <a:lnR>
                      <a:noFill/>
                    </a:lnR>
                    <a:lnT>
                      <a:noFill/>
                    </a:lnT>
                    <a:lnB>
                      <a:noFill/>
                    </a:lnB>
                    <a:no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1,585,841</a:t>
                      </a:r>
                    </a:p>
                  </a:txBody>
                  <a:tcPr marL="7411" marR="7411" marT="7411" marB="0" anchor="b">
                    <a:lnL>
                      <a:noFill/>
                    </a:lnL>
                    <a:lnR>
                      <a:noFill/>
                    </a:lnR>
                    <a:lnT>
                      <a:noFill/>
                    </a:lnT>
                    <a:lnB>
                      <a:noFill/>
                    </a:lnB>
                    <a:noFill/>
                  </a:tcPr>
                </a:tc>
                <a:tc>
                  <a:txBody>
                    <a:bodyPr/>
                    <a:lstStyle/>
                    <a:p>
                      <a:pPr algn="r" fontAlgn="b"/>
                      <a:endParaRPr lang="fi-FI"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en-US" sz="700" b="0"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1"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noFill/>
                      <a:prstDash val="solid"/>
                      <a:round/>
                      <a:headEnd type="none" w="med" len="med"/>
                      <a:tailEnd type="none" w="med" len="med"/>
                    </a:lnB>
                    <a:noFill/>
                  </a:tcPr>
                </a:tc>
                <a:tc>
                  <a:txBody>
                    <a:bodyPr/>
                    <a:lstStyle/>
                    <a:p>
                      <a:pPr algn="l" fontAlgn="b"/>
                      <a:r>
                        <a:rPr lang="en-US" sz="700" b="1" i="0" u="none" strike="noStrike" dirty="0">
                          <a:solidFill>
                            <a:schemeClr val="bg1"/>
                          </a:solidFill>
                          <a:effectLst/>
                          <a:latin typeface="Glacial Indifference" charset="0"/>
                          <a:ea typeface="Glacial Indifference" charset="0"/>
                          <a:cs typeface="Glacial Indifference" charset="0"/>
                        </a:rPr>
                        <a:t>Net Income</a:t>
                      </a:r>
                    </a:p>
                  </a:txBody>
                  <a:tcPr marL="7411" marR="7411" marT="7411" marB="0" anchor="b">
                    <a:lnL>
                      <a:noFill/>
                    </a:lnL>
                    <a:lnR>
                      <a:noFill/>
                    </a:lnR>
                    <a:lnT>
                      <a:noFill/>
                    </a:lnT>
                    <a:lnB w="6350" cap="flat" cmpd="sng" algn="ctr">
                      <a:noFill/>
                      <a:prstDash val="solid"/>
                      <a:round/>
                      <a:headEnd type="none" w="med" len="med"/>
                      <a:tailEnd type="none" w="med" len="med"/>
                    </a:lnB>
                    <a:noFill/>
                  </a:tcPr>
                </a:tc>
                <a:tc>
                  <a:txBody>
                    <a:bodyPr/>
                    <a:lstStyle/>
                    <a:p>
                      <a:pPr algn="r" fontAlgn="b"/>
                      <a:r>
                        <a:rPr lang="en-US" sz="700" b="1" i="0" u="none" strike="noStrike" dirty="0">
                          <a:solidFill>
                            <a:srgbClr val="000000"/>
                          </a:solidFill>
                          <a:effectLst/>
                          <a:latin typeface="Glacial Indifference" charset="0"/>
                          <a:ea typeface="Glacial Indifference" charset="0"/>
                          <a:cs typeface="Glacial Indifference" charset="0"/>
                        </a:rPr>
                        <a:t>-$212,832</a:t>
                      </a:r>
                    </a:p>
                  </a:txBody>
                  <a:tcPr marL="7411" marR="7411" marT="7411" marB="0" anchor="b">
                    <a:lnL>
                      <a:noFill/>
                    </a:lnL>
                    <a:lnR>
                      <a:noFill/>
                    </a:lnR>
                    <a:lnT>
                      <a:noFill/>
                    </a:lnT>
                    <a:lnB w="6350" cap="flat" cmpd="sng" algn="ctr">
                      <a:noFill/>
                      <a:prstDash val="solid"/>
                      <a:round/>
                      <a:headEnd type="none" w="med" len="med"/>
                      <a:tailEnd type="none" w="med" len="med"/>
                    </a:lnB>
                    <a:noFill/>
                  </a:tcPr>
                </a:tc>
                <a:tc>
                  <a:txBody>
                    <a:bodyPr/>
                    <a:lstStyle/>
                    <a:p>
                      <a:pPr algn="r" fontAlgn="b"/>
                      <a:r>
                        <a:rPr lang="en-US" sz="700" b="1" i="0" u="none" strike="noStrike" dirty="0">
                          <a:solidFill>
                            <a:srgbClr val="000000"/>
                          </a:solidFill>
                          <a:effectLst/>
                          <a:latin typeface="Glacial Indifference" charset="0"/>
                          <a:ea typeface="Glacial Indifference" charset="0"/>
                          <a:cs typeface="Glacial Indifference" charset="0"/>
                        </a:rPr>
                        <a:t>-$699,515</a:t>
                      </a:r>
                    </a:p>
                  </a:txBody>
                  <a:tcPr marL="7411" marR="7411" marT="7411" marB="0" anchor="b">
                    <a:lnL>
                      <a:noFill/>
                    </a:lnL>
                    <a:lnR>
                      <a:noFill/>
                    </a:lnR>
                    <a:lnT>
                      <a:noFill/>
                    </a:lnT>
                    <a:lnB w="6350" cap="flat" cmpd="sng" algn="ctr">
                      <a:noFill/>
                      <a:prstDash val="solid"/>
                      <a:round/>
                      <a:headEnd type="none" w="med" len="med"/>
                      <a:tailEnd type="none" w="med" len="med"/>
                    </a:lnB>
                    <a:noFill/>
                  </a:tcPr>
                </a:tc>
                <a:tc>
                  <a:txBody>
                    <a:bodyPr/>
                    <a:lstStyle/>
                    <a:p>
                      <a:pPr algn="r" fontAlgn="b"/>
                      <a:r>
                        <a:rPr lang="en-US" sz="700" b="1" i="0" u="none" strike="noStrike" dirty="0">
                          <a:solidFill>
                            <a:srgbClr val="000000"/>
                          </a:solidFill>
                          <a:effectLst/>
                          <a:latin typeface="Glacial Indifference" charset="0"/>
                          <a:ea typeface="Glacial Indifference" charset="0"/>
                          <a:cs typeface="Glacial Indifference" charset="0"/>
                        </a:rPr>
                        <a:t>$270,408</a:t>
                      </a:r>
                    </a:p>
                  </a:txBody>
                  <a:tcPr marL="7411" marR="7411" marT="7411" marB="0" anchor="b">
                    <a:lnL>
                      <a:noFill/>
                    </a:lnL>
                    <a:lnR>
                      <a:noFill/>
                    </a:lnR>
                    <a:lnT>
                      <a:noFill/>
                    </a:lnT>
                    <a:lnB w="6350" cap="flat" cmpd="sng" algn="ctr">
                      <a:noFill/>
                      <a:prstDash val="solid"/>
                      <a:round/>
                      <a:headEnd type="none" w="med" len="med"/>
                      <a:tailEnd type="none" w="med" len="med"/>
                    </a:lnB>
                    <a:noFill/>
                  </a:tcPr>
                </a:tc>
                <a:tc>
                  <a:txBody>
                    <a:bodyPr/>
                    <a:lstStyle/>
                    <a:p>
                      <a:pPr algn="r" fontAlgn="b"/>
                      <a:r>
                        <a:rPr lang="en-US" sz="700" b="1" i="0" u="none" strike="noStrike" dirty="0">
                          <a:solidFill>
                            <a:srgbClr val="000000"/>
                          </a:solidFill>
                          <a:effectLst/>
                          <a:latin typeface="Glacial Indifference" charset="0"/>
                          <a:ea typeface="Glacial Indifference" charset="0"/>
                          <a:cs typeface="Glacial Indifference" charset="0"/>
                        </a:rPr>
                        <a:t>$2,277,341</a:t>
                      </a:r>
                    </a:p>
                  </a:txBody>
                  <a:tcPr marL="7411" marR="7411" marT="7411" marB="0" anchor="b">
                    <a:lnL>
                      <a:noFill/>
                    </a:lnL>
                    <a:lnR>
                      <a:noFill/>
                    </a:lnR>
                    <a:lnT>
                      <a:noFill/>
                    </a:lnT>
                    <a:lnB w="6350" cap="flat" cmpd="sng" algn="ctr">
                      <a:noFill/>
                      <a:prstDash val="solid"/>
                      <a:round/>
                      <a:headEnd type="none" w="med" len="med"/>
                      <a:tailEnd type="none" w="med" len="med"/>
                    </a:lnB>
                    <a:noFill/>
                  </a:tcPr>
                </a:tc>
                <a:tc>
                  <a:txBody>
                    <a:bodyPr/>
                    <a:lstStyle/>
                    <a:p>
                      <a:pPr algn="r" fontAlgn="b"/>
                      <a:r>
                        <a:rPr lang="en-US" sz="700" b="1" i="0" u="none" strike="noStrike" dirty="0">
                          <a:solidFill>
                            <a:srgbClr val="000000"/>
                          </a:solidFill>
                          <a:effectLst/>
                          <a:latin typeface="Glacial Indifference" charset="0"/>
                          <a:ea typeface="Glacial Indifference" charset="0"/>
                          <a:cs typeface="Glacial Indifference" charset="0"/>
                        </a:rPr>
                        <a:t>$5,965,782</a:t>
                      </a:r>
                    </a:p>
                  </a:txBody>
                  <a:tcPr marL="7411" marR="7411" marT="7411" marB="0" anchor="b">
                    <a:lnL>
                      <a:noFill/>
                    </a:lnL>
                    <a:lnR>
                      <a:noFill/>
                    </a:lnR>
                    <a:lnT>
                      <a:noFill/>
                    </a:lnT>
                    <a:lnB w="6350" cap="flat" cmpd="sng" algn="ctr">
                      <a:noFill/>
                      <a:prstDash val="solid"/>
                      <a:round/>
                      <a:headEnd type="none" w="med" len="med"/>
                      <a:tailEnd type="none" w="med" len="med"/>
                    </a:lnB>
                    <a:noFill/>
                  </a:tcPr>
                </a:tc>
                <a:tc>
                  <a:txBody>
                    <a:bodyPr/>
                    <a:lstStyle/>
                    <a:p>
                      <a:pPr algn="r"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noFill/>
                      <a:prstDash val="solid"/>
                      <a:round/>
                      <a:headEnd type="none" w="med" len="med"/>
                      <a:tailEnd type="none" w="med" len="med"/>
                    </a:lnB>
                    <a:noFill/>
                  </a:tcPr>
                </a:tc>
              </a:tr>
              <a:tr h="111261">
                <a:tc>
                  <a:txBody>
                    <a:bodyPr/>
                    <a:lstStyle/>
                    <a:p>
                      <a:pPr algn="l"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r>
            </a:tbl>
          </a:graphicData>
        </a:graphic>
      </p:graphicFrame>
      <p:sp>
        <p:nvSpPr>
          <p:cNvPr id="238" name="Shape 23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14</a:t>
            </a:fld>
            <a:endParaRPr dirty="0">
              <a:solidFill>
                <a:schemeClr val="bg1"/>
              </a:solidFill>
              <a:latin typeface="Montserrat"/>
              <a:ea typeface="Montserrat"/>
              <a:cs typeface="Montserrat"/>
              <a:sym typeface="Montserrat"/>
            </a:endParaRPr>
          </a:p>
        </p:txBody>
      </p:sp>
      <p:sp>
        <p:nvSpPr>
          <p:cNvPr id="52" name="TextBox 51"/>
          <p:cNvSpPr txBox="1"/>
          <p:nvPr/>
        </p:nvSpPr>
        <p:spPr>
          <a:xfrm>
            <a:off x="469076" y="409700"/>
            <a:ext cx="5735525" cy="461665"/>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By the numbers</a:t>
            </a:r>
            <a:endParaRPr lang="en-US" sz="2400" b="1" dirty="0">
              <a:solidFill>
                <a:schemeClr val="bg1"/>
              </a:solidFill>
              <a:latin typeface="Glacial Indifference" charset="0"/>
              <a:ea typeface="Glacial Indifference" charset="0"/>
              <a:cs typeface="Glacial Indifference" charset="0"/>
            </a:endParaRPr>
          </a:p>
        </p:txBody>
      </p:sp>
      <p:sp>
        <p:nvSpPr>
          <p:cNvPr id="19" name="TextBox 18"/>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SOLUTION | </a:t>
            </a:r>
            <a:r>
              <a:rPr lang="en-US" sz="700" b="1" dirty="0" smtClean="0">
                <a:solidFill>
                  <a:schemeClr val="bg1"/>
                </a:solidFill>
                <a:latin typeface="Glacial Indifference" charset="0"/>
                <a:ea typeface="Glacial Indifference" charset="0"/>
                <a:cs typeface="Glacial Indifference" charset="0"/>
              </a:rPr>
              <a:t>BUSINESS</a:t>
            </a:r>
            <a:endParaRPr lang="en-US" sz="700" b="1" dirty="0">
              <a:solidFill>
                <a:schemeClr val="bg1"/>
              </a:solidFill>
              <a:latin typeface="Glacial Indifference" charset="0"/>
              <a:ea typeface="Glacial Indifference" charset="0"/>
              <a:cs typeface="Glacial Indifference"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
        <p:nvSpPr>
          <p:cNvPr id="21" name="Rectangle 20"/>
          <p:cNvSpPr/>
          <p:nvPr/>
        </p:nvSpPr>
        <p:spPr>
          <a:xfrm>
            <a:off x="4861752" y="2180733"/>
            <a:ext cx="1188720" cy="1251202"/>
          </a:xfrm>
          <a:prstGeom prst="rect">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050471" y="2180733"/>
            <a:ext cx="2725849" cy="1251202"/>
          </a:xfrm>
          <a:prstGeom prst="rect">
            <a:avLst/>
          </a:prstGeom>
          <a:solidFill>
            <a:srgbClr val="B5B5B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Table 22"/>
          <p:cNvGraphicFramePr>
            <a:graphicFrameLocks noGrp="1"/>
          </p:cNvGraphicFramePr>
          <p:nvPr>
            <p:extLst>
              <p:ext uri="{D42A27DB-BD31-4B8C-83A1-F6EECF244321}">
                <p14:modId xmlns:p14="http://schemas.microsoft.com/office/powerpoint/2010/main" val="96502324"/>
              </p:ext>
            </p:extLst>
          </p:nvPr>
        </p:nvGraphicFramePr>
        <p:xfrm>
          <a:off x="4866016" y="2185771"/>
          <a:ext cx="3914568" cy="1229062"/>
        </p:xfrm>
        <a:graphic>
          <a:graphicData uri="http://schemas.openxmlformats.org/drawingml/2006/table">
            <a:tbl>
              <a:tblPr firstRow="1" bandRow="1">
                <a:tableStyleId>{5A111915-BE36-4E01-A7E5-04B1672EAD32}</a:tableStyleId>
              </a:tblPr>
              <a:tblGrid>
                <a:gridCol w="1095569"/>
                <a:gridCol w="568206"/>
                <a:gridCol w="558959"/>
                <a:gridCol w="491205"/>
                <a:gridCol w="567427"/>
                <a:gridCol w="633202"/>
              </a:tblGrid>
              <a:tr h="237522">
                <a:tc>
                  <a:txBody>
                    <a:bodyPr/>
                    <a:lstStyle/>
                    <a:p>
                      <a:r>
                        <a:rPr lang="en-US" sz="700" dirty="0" smtClean="0">
                          <a:solidFill>
                            <a:schemeClr val="bg1"/>
                          </a:solidFill>
                          <a:latin typeface="Glacial Indifference" charset="0"/>
                          <a:ea typeface="Glacial Indifference" charset="0"/>
                          <a:cs typeface="Glacial Indifference" charset="0"/>
                        </a:rPr>
                        <a:t>FYE JUNE</a:t>
                      </a:r>
                      <a:endParaRPr lang="en-US" sz="700" dirty="0">
                        <a:solidFill>
                          <a:schemeClr val="bg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FY2019</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FY2021</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FY2022</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FY2023</a:t>
                      </a: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47885">
                <a:tc>
                  <a:txBody>
                    <a:bodyPr/>
                    <a:lstStyle/>
                    <a:p>
                      <a:pPr algn="l" fontAlgn="b"/>
                      <a:r>
                        <a:rPr lang="en-US" sz="700" b="1" i="0" u="none" strike="noStrike" dirty="0">
                          <a:solidFill>
                            <a:schemeClr val="bg1"/>
                          </a:solidFill>
                          <a:effectLst/>
                          <a:latin typeface="Glacial Indifference" charset="0"/>
                          <a:ea typeface="Glacial Indifference" charset="0"/>
                          <a:cs typeface="Glacial Indifference" charset="0"/>
                        </a:rPr>
                        <a:t>Beginning Active Users</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700" b="0" i="0" u="none" strike="noStrike" dirty="0">
                          <a:solidFill>
                            <a:schemeClr val="tx1"/>
                          </a:solidFill>
                          <a:effectLst/>
                          <a:latin typeface="Glacial Indifference" charset="0"/>
                          <a:ea typeface="Glacial Indifference" charset="0"/>
                          <a:cs typeface="Glacial Indifference" charset="0"/>
                        </a:rPr>
                        <a:t>0</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is-IS" sz="700" b="0" i="0" u="none" strike="noStrike" dirty="0">
                          <a:solidFill>
                            <a:schemeClr val="tx1"/>
                          </a:solidFill>
                          <a:effectLst/>
                          <a:latin typeface="Glacial Indifference" charset="0"/>
                          <a:ea typeface="Glacial Indifference" charset="0"/>
                          <a:cs typeface="Glacial Indifference" charset="0"/>
                        </a:rPr>
                        <a:t>5,171</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fi-FI" sz="700" b="0" i="0" u="none" strike="noStrike">
                          <a:solidFill>
                            <a:schemeClr val="tx1"/>
                          </a:solidFill>
                          <a:effectLst/>
                          <a:latin typeface="Glacial Indifference" charset="0"/>
                          <a:ea typeface="Glacial Indifference" charset="0"/>
                          <a:cs typeface="Glacial Indifference" charset="0"/>
                        </a:rPr>
                        <a:t>12,528</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fi-FI" sz="700" b="0" i="0" u="none" strike="noStrike">
                          <a:solidFill>
                            <a:schemeClr val="tx1"/>
                          </a:solidFill>
                          <a:effectLst/>
                          <a:latin typeface="Glacial Indifference" charset="0"/>
                          <a:ea typeface="Glacial Indifference" charset="0"/>
                          <a:cs typeface="Glacial Indifference" charset="0"/>
                        </a:rPr>
                        <a:t>21,981</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fi-FI" sz="700" b="0" i="0" u="none" strike="noStrike">
                          <a:solidFill>
                            <a:schemeClr val="tx1"/>
                          </a:solidFill>
                          <a:effectLst/>
                          <a:latin typeface="Glacial Indifference" charset="0"/>
                          <a:ea typeface="Glacial Indifference" charset="0"/>
                          <a:cs typeface="Glacial Indifference" charset="0"/>
                        </a:rPr>
                        <a:t>32,696</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47885">
                <a:tc>
                  <a:txBody>
                    <a:bodyPr/>
                    <a:lstStyle/>
                    <a:p>
                      <a:pPr algn="l" fontAlgn="b"/>
                      <a:r>
                        <a:rPr lang="en-US" sz="700" b="1" i="0" u="none" strike="noStrike" dirty="0">
                          <a:solidFill>
                            <a:schemeClr val="bg1"/>
                          </a:solidFill>
                          <a:effectLst/>
                          <a:latin typeface="Glacial Indifference" charset="0"/>
                          <a:ea typeface="Glacial Indifference" charset="0"/>
                          <a:cs typeface="Glacial Indifference" charset="0"/>
                        </a:rPr>
                        <a:t>Net New Users</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is-IS" sz="700" b="0" i="0" u="none" strike="noStrike" dirty="0">
                          <a:solidFill>
                            <a:schemeClr val="tx1"/>
                          </a:solidFill>
                          <a:effectLst/>
                          <a:latin typeface="Glacial Indifference" charset="0"/>
                          <a:ea typeface="Glacial Indifference" charset="0"/>
                          <a:cs typeface="Glacial Indifference" charset="0"/>
                        </a:rPr>
                        <a:t>5,171</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uk-UA" sz="700" b="0" i="0" u="none" strike="noStrike" dirty="0">
                          <a:solidFill>
                            <a:schemeClr val="tx1"/>
                          </a:solidFill>
                          <a:effectLst/>
                          <a:latin typeface="Glacial Indifference" charset="0"/>
                          <a:ea typeface="Glacial Indifference" charset="0"/>
                          <a:cs typeface="Glacial Indifference" charset="0"/>
                        </a:rPr>
                        <a:t>7,357</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cs-CZ" sz="700" b="0" i="0" u="none" strike="noStrike" dirty="0">
                          <a:solidFill>
                            <a:schemeClr val="tx1"/>
                          </a:solidFill>
                          <a:effectLst/>
                          <a:latin typeface="Glacial Indifference" charset="0"/>
                          <a:ea typeface="Glacial Indifference" charset="0"/>
                          <a:cs typeface="Glacial Indifference" charset="0"/>
                        </a:rPr>
                        <a:t>9,453</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fi-FI" sz="700" b="0" i="0" u="none" strike="noStrike">
                          <a:solidFill>
                            <a:schemeClr val="tx1"/>
                          </a:solidFill>
                          <a:effectLst/>
                          <a:latin typeface="Glacial Indifference" charset="0"/>
                          <a:ea typeface="Glacial Indifference" charset="0"/>
                          <a:cs typeface="Glacial Indifference" charset="0"/>
                        </a:rPr>
                        <a:t>10,715</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cs-CZ" sz="700" b="0" i="0" u="none" strike="noStrike">
                          <a:solidFill>
                            <a:schemeClr val="tx1"/>
                          </a:solidFill>
                          <a:effectLst/>
                          <a:latin typeface="Glacial Indifference" charset="0"/>
                          <a:ea typeface="Glacial Indifference" charset="0"/>
                          <a:cs typeface="Glacial Indifference" charset="0"/>
                        </a:rPr>
                        <a:t>11,542</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47885">
                <a:tc>
                  <a:txBody>
                    <a:bodyPr/>
                    <a:lstStyle/>
                    <a:p>
                      <a:pPr algn="l" fontAlgn="b"/>
                      <a:r>
                        <a:rPr lang="en-US" sz="700" b="1" i="0" u="none" strike="noStrike" dirty="0">
                          <a:solidFill>
                            <a:schemeClr val="bg1"/>
                          </a:solidFill>
                          <a:effectLst/>
                          <a:latin typeface="Glacial Indifference" charset="0"/>
                          <a:ea typeface="Glacial Indifference" charset="0"/>
                          <a:cs typeface="Glacial Indifference" charset="0"/>
                        </a:rPr>
                        <a:t>Ending Active Users</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is-IS" sz="700" b="0" i="0" u="none" strike="noStrike" dirty="0">
                          <a:solidFill>
                            <a:schemeClr val="tx1"/>
                          </a:solidFill>
                          <a:effectLst/>
                          <a:latin typeface="Glacial Indifference" charset="0"/>
                          <a:ea typeface="Glacial Indifference" charset="0"/>
                          <a:cs typeface="Glacial Indifference" charset="0"/>
                        </a:rPr>
                        <a:t>5,171</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fi-FI" sz="700" b="0" i="0" u="none" strike="noStrike" dirty="0">
                          <a:solidFill>
                            <a:schemeClr val="tx1"/>
                          </a:solidFill>
                          <a:effectLst/>
                          <a:latin typeface="Glacial Indifference" charset="0"/>
                          <a:ea typeface="Glacial Indifference" charset="0"/>
                          <a:cs typeface="Glacial Indifference" charset="0"/>
                        </a:rPr>
                        <a:t>12,528</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fi-FI" sz="700" b="0" i="0" u="none" strike="noStrike" dirty="0">
                          <a:solidFill>
                            <a:schemeClr val="tx1"/>
                          </a:solidFill>
                          <a:effectLst/>
                          <a:latin typeface="Glacial Indifference" charset="0"/>
                          <a:ea typeface="Glacial Indifference" charset="0"/>
                          <a:cs typeface="Glacial Indifference" charset="0"/>
                        </a:rPr>
                        <a:t>21,981</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fi-FI" sz="700" b="0" i="0" u="none" strike="noStrike" dirty="0">
                          <a:solidFill>
                            <a:schemeClr val="tx1"/>
                          </a:solidFill>
                          <a:effectLst/>
                          <a:latin typeface="Glacial Indifference" charset="0"/>
                          <a:ea typeface="Glacial Indifference" charset="0"/>
                          <a:cs typeface="Glacial Indifference" charset="0"/>
                        </a:rPr>
                        <a:t>32,696</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is-IS" sz="700" b="0" i="0" u="none" strike="noStrike" dirty="0">
                          <a:solidFill>
                            <a:schemeClr val="tx1"/>
                          </a:solidFill>
                          <a:effectLst/>
                          <a:latin typeface="Glacial Indifference" charset="0"/>
                          <a:ea typeface="Glacial Indifference" charset="0"/>
                          <a:cs typeface="Glacial Indifference" charset="0"/>
                        </a:rPr>
                        <a:t>44,239</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47885">
                <a:tc>
                  <a:txBody>
                    <a:bodyPr/>
                    <a:lstStyle/>
                    <a:p>
                      <a:pPr algn="l" fontAlgn="b"/>
                      <a:r>
                        <a:rPr lang="en-US" sz="700" b="1" i="0" u="none" strike="noStrike" dirty="0">
                          <a:solidFill>
                            <a:schemeClr val="bg1"/>
                          </a:solidFill>
                          <a:effectLst/>
                          <a:latin typeface="Glacial Indifference" charset="0"/>
                          <a:ea typeface="Glacial Indifference" charset="0"/>
                          <a:cs typeface="Glacial Indifference" charset="0"/>
                        </a:rPr>
                        <a:t>Average Active Users</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uk-UA" sz="700" b="0" i="0" u="none" strike="noStrike" dirty="0">
                          <a:solidFill>
                            <a:schemeClr val="tx1"/>
                          </a:solidFill>
                          <a:effectLst/>
                          <a:latin typeface="Glacial Indifference" charset="0"/>
                          <a:ea typeface="Glacial Indifference" charset="0"/>
                          <a:cs typeface="Glacial Indifference" charset="0"/>
                        </a:rPr>
                        <a:t>3,447</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is-IS" sz="700" b="0" i="0" u="none" strike="noStrike" dirty="0">
                          <a:solidFill>
                            <a:schemeClr val="tx1"/>
                          </a:solidFill>
                          <a:effectLst/>
                          <a:latin typeface="Glacial Indifference" charset="0"/>
                          <a:ea typeface="Glacial Indifference" charset="0"/>
                          <a:cs typeface="Glacial Indifference" charset="0"/>
                        </a:rPr>
                        <a:t>8,352</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de-DE" sz="700" b="0" i="0" u="none" strike="noStrike" dirty="0">
                          <a:solidFill>
                            <a:schemeClr val="tx1"/>
                          </a:solidFill>
                          <a:effectLst/>
                          <a:latin typeface="Glacial Indifference" charset="0"/>
                          <a:ea typeface="Glacial Indifference" charset="0"/>
                          <a:cs typeface="Glacial Indifference" charset="0"/>
                        </a:rPr>
                        <a:t>14,654</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fi-FI" sz="700" b="0" i="0" u="none" strike="noStrike" dirty="0">
                          <a:solidFill>
                            <a:schemeClr val="tx1"/>
                          </a:solidFill>
                          <a:effectLst/>
                          <a:latin typeface="Glacial Indifference" charset="0"/>
                          <a:ea typeface="Glacial Indifference" charset="0"/>
                          <a:cs typeface="Glacial Indifference" charset="0"/>
                        </a:rPr>
                        <a:t>21,798</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cs-CZ" sz="700" b="0" i="0" u="none" strike="noStrike" dirty="0">
                          <a:solidFill>
                            <a:schemeClr val="tx1"/>
                          </a:solidFill>
                          <a:effectLst/>
                          <a:latin typeface="Glacial Indifference" charset="0"/>
                          <a:ea typeface="Glacial Indifference" charset="0"/>
                          <a:cs typeface="Glacial Indifference" charset="0"/>
                        </a:rPr>
                        <a:t>29,493</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45006055"/>
              </p:ext>
            </p:extLst>
          </p:nvPr>
        </p:nvGraphicFramePr>
        <p:xfrm>
          <a:off x="4861752" y="3870827"/>
          <a:ext cx="3914568" cy="996696"/>
        </p:xfrm>
        <a:graphic>
          <a:graphicData uri="http://schemas.openxmlformats.org/drawingml/2006/table">
            <a:tbl>
              <a:tblPr firstRow="1" bandRow="1">
                <a:tableStyleId>{5A111915-BE36-4E01-A7E5-04B1672EAD32}</a:tableStyleId>
              </a:tblPr>
              <a:tblGrid>
                <a:gridCol w="1095569"/>
                <a:gridCol w="568206"/>
                <a:gridCol w="558959"/>
                <a:gridCol w="491205"/>
                <a:gridCol w="567427"/>
                <a:gridCol w="633202"/>
              </a:tblGrid>
              <a:tr h="201168">
                <a:tc>
                  <a:txBody>
                    <a:bodyPr/>
                    <a:lstStyle/>
                    <a:p>
                      <a:r>
                        <a:rPr lang="en-US" sz="700" b="1" dirty="0" smtClean="0">
                          <a:solidFill>
                            <a:schemeClr val="bg1"/>
                          </a:solidFill>
                          <a:latin typeface="Glacial Indifference" charset="0"/>
                          <a:ea typeface="Glacial Indifference" charset="0"/>
                          <a:cs typeface="Glacial Indifference" charset="0"/>
                        </a:rPr>
                        <a:t>FYE JUNE</a:t>
                      </a:r>
                      <a:endParaRPr lang="en-US" sz="700" b="1" dirty="0">
                        <a:solidFill>
                          <a:schemeClr val="bg1"/>
                        </a:solidFill>
                        <a:latin typeface="Glacial Indifference" charset="0"/>
                        <a:ea typeface="Glacial Indifference" charset="0"/>
                        <a:cs typeface="Glacial Indifference" charset="0"/>
                      </a:endParaRP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FY2019</a:t>
                      </a:r>
                      <a:endParaRPr lang="en-US" sz="700" dirty="0">
                        <a:solidFill>
                          <a:schemeClr val="tx1"/>
                        </a:solidFill>
                        <a:latin typeface="Glacial Indifference" charset="0"/>
                        <a:ea typeface="Glacial Indifference" charset="0"/>
                        <a:cs typeface="Glacial Indifference" charset="0"/>
                      </a:endParaRP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FY2020</a:t>
                      </a:r>
                      <a:endParaRPr lang="en-US" sz="700" dirty="0">
                        <a:solidFill>
                          <a:schemeClr val="tx1"/>
                        </a:solidFill>
                        <a:latin typeface="Glacial Indifference" charset="0"/>
                        <a:ea typeface="Glacial Indifference" charset="0"/>
                        <a:cs typeface="Glacial Indifference" charset="0"/>
                      </a:endParaRP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FY2021</a:t>
                      </a:r>
                      <a:endParaRPr lang="en-US" sz="700" dirty="0">
                        <a:solidFill>
                          <a:schemeClr val="tx1"/>
                        </a:solidFill>
                        <a:latin typeface="Glacial Indifference" charset="0"/>
                        <a:ea typeface="Glacial Indifference" charset="0"/>
                        <a:cs typeface="Glacial Indifference" charset="0"/>
                      </a:endParaRP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FY2022</a:t>
                      </a:r>
                      <a:endParaRPr lang="en-US" sz="700" dirty="0">
                        <a:solidFill>
                          <a:schemeClr val="tx1"/>
                        </a:solidFill>
                        <a:latin typeface="Glacial Indifference" charset="0"/>
                        <a:ea typeface="Glacial Indifference" charset="0"/>
                        <a:cs typeface="Glacial Indifference" charset="0"/>
                      </a:endParaRP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FY2023</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65176">
                <a:tc>
                  <a:txBody>
                    <a:bodyPr/>
                    <a:lstStyle/>
                    <a:p>
                      <a:pPr algn="l" fontAlgn="b"/>
                      <a:r>
                        <a:rPr lang="en-US" sz="700" b="1" i="0" u="none" strike="noStrike" dirty="0" smtClean="0">
                          <a:solidFill>
                            <a:schemeClr val="bg1"/>
                          </a:solidFill>
                          <a:effectLst/>
                          <a:latin typeface="Glacial Indifference" charset="0"/>
                          <a:ea typeface="Glacial Indifference" charset="0"/>
                          <a:cs typeface="Glacial Indifference" charset="0"/>
                        </a:rPr>
                        <a:t>Entry-Tier Gyms</a:t>
                      </a:r>
                      <a:endParaRPr lang="en-US" sz="700" b="1" i="0" u="none" strike="noStrike" dirty="0">
                        <a:solidFill>
                          <a:schemeClr val="bg1"/>
                        </a:solidFill>
                        <a:effectLst/>
                        <a:latin typeface="Glacial Indifference" charset="0"/>
                        <a:ea typeface="Glacial Indifference" charset="0"/>
                        <a:cs typeface="Glacial Indifference" charset="0"/>
                      </a:endParaRP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700" b="0" i="0" u="none" strike="noStrike" dirty="0">
                          <a:solidFill>
                            <a:schemeClr val="tx1"/>
                          </a:solidFill>
                          <a:effectLst/>
                          <a:latin typeface="Glacial Indifference" charset="0"/>
                          <a:ea typeface="Glacial Indifference" charset="0"/>
                          <a:cs typeface="Glacial Indifference" charset="0"/>
                        </a:rPr>
                        <a:t>50%</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700" b="0" i="0" u="none" strike="noStrike">
                          <a:solidFill>
                            <a:schemeClr val="tx1"/>
                          </a:solidFill>
                          <a:effectLst/>
                          <a:latin typeface="Glacial Indifference" charset="0"/>
                          <a:ea typeface="Glacial Indifference" charset="0"/>
                          <a:cs typeface="Glacial Indifference" charset="0"/>
                        </a:rPr>
                        <a:t>40%</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pt-BR" sz="700" b="0" i="0" u="none" strike="noStrike">
                          <a:solidFill>
                            <a:schemeClr val="tx1"/>
                          </a:solidFill>
                          <a:effectLst/>
                          <a:latin typeface="Glacial Indifference" charset="0"/>
                          <a:ea typeface="Glacial Indifference" charset="0"/>
                          <a:cs typeface="Glacial Indifference" charset="0"/>
                        </a:rPr>
                        <a:t>30%</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it-IT" sz="700" b="0" i="0" u="none" strike="noStrike">
                          <a:solidFill>
                            <a:schemeClr val="tx1"/>
                          </a:solidFill>
                          <a:effectLst/>
                          <a:latin typeface="Glacial Indifference" charset="0"/>
                          <a:ea typeface="Glacial Indifference" charset="0"/>
                          <a:cs typeface="Glacial Indifference" charset="0"/>
                        </a:rPr>
                        <a:t>25%</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is-IS" sz="700" b="0" i="0" u="none" strike="noStrike">
                          <a:solidFill>
                            <a:schemeClr val="tx1"/>
                          </a:solidFill>
                          <a:effectLst/>
                          <a:latin typeface="Glacial Indifference" charset="0"/>
                          <a:ea typeface="Glacial Indifference" charset="0"/>
                          <a:cs typeface="Glacial Indifference" charset="0"/>
                        </a:rPr>
                        <a:t>20%</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65176">
                <a:tc>
                  <a:txBody>
                    <a:bodyPr/>
                    <a:lstStyle/>
                    <a:p>
                      <a:pPr algn="l" fontAlgn="b"/>
                      <a:r>
                        <a:rPr lang="en-US" sz="700" b="1" i="0" u="none" strike="noStrike" dirty="0" smtClean="0">
                          <a:solidFill>
                            <a:schemeClr val="bg1"/>
                          </a:solidFill>
                          <a:effectLst/>
                          <a:latin typeface="Glacial Indifference" charset="0"/>
                          <a:ea typeface="Glacial Indifference" charset="0"/>
                          <a:cs typeface="Glacial Indifference" charset="0"/>
                        </a:rPr>
                        <a:t>Mid-Tier Gyms</a:t>
                      </a:r>
                      <a:endParaRPr lang="en-US" sz="700" b="1" i="0" u="none" strike="noStrike" dirty="0">
                        <a:solidFill>
                          <a:schemeClr val="bg1"/>
                        </a:solidFill>
                        <a:effectLst/>
                        <a:latin typeface="Glacial Indifference" charset="0"/>
                        <a:ea typeface="Glacial Indifference" charset="0"/>
                        <a:cs typeface="Glacial Indifference" charset="0"/>
                      </a:endParaRP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it-IT" sz="700" b="0" i="0" u="none" strike="noStrike">
                          <a:solidFill>
                            <a:schemeClr val="tx1"/>
                          </a:solidFill>
                          <a:effectLst/>
                          <a:latin typeface="Glacial Indifference" charset="0"/>
                          <a:ea typeface="Glacial Indifference" charset="0"/>
                          <a:cs typeface="Glacial Indifference" charset="0"/>
                        </a:rPr>
                        <a:t>25%</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it-IT" sz="700" b="0" i="0" u="none" strike="noStrike" dirty="0">
                          <a:solidFill>
                            <a:schemeClr val="tx1"/>
                          </a:solidFill>
                          <a:effectLst/>
                          <a:latin typeface="Glacial Indifference" charset="0"/>
                          <a:ea typeface="Glacial Indifference" charset="0"/>
                          <a:cs typeface="Glacial Indifference" charset="0"/>
                        </a:rPr>
                        <a:t>35%</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700" b="0" i="0" u="none" strike="noStrike">
                          <a:solidFill>
                            <a:schemeClr val="tx1"/>
                          </a:solidFill>
                          <a:effectLst/>
                          <a:latin typeface="Glacial Indifference" charset="0"/>
                          <a:ea typeface="Glacial Indifference" charset="0"/>
                          <a:cs typeface="Glacial Indifference" charset="0"/>
                        </a:rPr>
                        <a:t>40%</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700" b="0" i="0" u="none" strike="noStrike">
                          <a:solidFill>
                            <a:schemeClr val="tx1"/>
                          </a:solidFill>
                          <a:effectLst/>
                          <a:latin typeface="Glacial Indifference" charset="0"/>
                          <a:ea typeface="Glacial Indifference" charset="0"/>
                          <a:cs typeface="Glacial Indifference" charset="0"/>
                        </a:rPr>
                        <a:t>40%</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700" b="0" i="0" u="none" strike="noStrike">
                          <a:solidFill>
                            <a:schemeClr val="tx1"/>
                          </a:solidFill>
                          <a:effectLst/>
                          <a:latin typeface="Glacial Indifference" charset="0"/>
                          <a:ea typeface="Glacial Indifference" charset="0"/>
                          <a:cs typeface="Glacial Indifference" charset="0"/>
                        </a:rPr>
                        <a:t>40%</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65176">
                <a:tc>
                  <a:txBody>
                    <a:bodyPr/>
                    <a:lstStyle/>
                    <a:p>
                      <a:pPr algn="l" fontAlgn="b"/>
                      <a:r>
                        <a:rPr lang="en-US" sz="700" b="1" i="0" u="none" strike="noStrike" dirty="0" smtClean="0">
                          <a:solidFill>
                            <a:schemeClr val="bg1"/>
                          </a:solidFill>
                          <a:effectLst/>
                          <a:latin typeface="Glacial Indifference" charset="0"/>
                          <a:ea typeface="Glacial Indifference" charset="0"/>
                          <a:cs typeface="Glacial Indifference" charset="0"/>
                        </a:rPr>
                        <a:t>Premium-Tier Gyms</a:t>
                      </a:r>
                      <a:endParaRPr lang="en-US" sz="700" b="1" i="0" u="none" strike="noStrike" dirty="0">
                        <a:solidFill>
                          <a:schemeClr val="bg1"/>
                        </a:solidFill>
                        <a:effectLst/>
                        <a:latin typeface="Glacial Indifference" charset="0"/>
                        <a:ea typeface="Glacial Indifference" charset="0"/>
                        <a:cs typeface="Glacial Indifference" charset="0"/>
                      </a:endParaRP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it-IT" sz="700" b="0" i="0" u="none" strike="noStrike" dirty="0">
                          <a:solidFill>
                            <a:schemeClr val="tx1"/>
                          </a:solidFill>
                          <a:effectLst/>
                          <a:latin typeface="Glacial Indifference" charset="0"/>
                          <a:ea typeface="Glacial Indifference" charset="0"/>
                          <a:cs typeface="Glacial Indifference" charset="0"/>
                        </a:rPr>
                        <a:t>25%</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it-IT" sz="700" b="0" i="0" u="none" strike="noStrike" dirty="0">
                          <a:solidFill>
                            <a:schemeClr val="tx1"/>
                          </a:solidFill>
                          <a:effectLst/>
                          <a:latin typeface="Glacial Indifference" charset="0"/>
                          <a:ea typeface="Glacial Indifference" charset="0"/>
                          <a:cs typeface="Glacial Indifference" charset="0"/>
                        </a:rPr>
                        <a:t>25%</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pt-BR" sz="700" b="0" i="0" u="none" strike="noStrike" dirty="0">
                          <a:solidFill>
                            <a:schemeClr val="tx1"/>
                          </a:solidFill>
                          <a:effectLst/>
                          <a:latin typeface="Glacial Indifference" charset="0"/>
                          <a:ea typeface="Glacial Indifference" charset="0"/>
                          <a:cs typeface="Glacial Indifference" charset="0"/>
                        </a:rPr>
                        <a:t>30%</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it-IT" sz="700" b="0" i="0" u="none" strike="noStrike">
                          <a:solidFill>
                            <a:schemeClr val="tx1"/>
                          </a:solidFill>
                          <a:effectLst/>
                          <a:latin typeface="Glacial Indifference" charset="0"/>
                          <a:ea typeface="Glacial Indifference" charset="0"/>
                          <a:cs typeface="Glacial Indifference" charset="0"/>
                        </a:rPr>
                        <a:t>35%</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700" b="0" i="0" u="none" strike="noStrike" dirty="0">
                          <a:solidFill>
                            <a:schemeClr val="tx1"/>
                          </a:solidFill>
                          <a:effectLst/>
                          <a:latin typeface="Glacial Indifference" charset="0"/>
                          <a:ea typeface="Glacial Indifference" charset="0"/>
                          <a:cs typeface="Glacial Indifference" charset="0"/>
                        </a:rPr>
                        <a:t>40%</a:t>
                      </a:r>
                    </a:p>
                  </a:txBody>
                  <a:tcPr marL="64008" marR="64008"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7304320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 name="Picture 39"/>
          <p:cNvPicPr>
            <a:picLocks noChangeAspect="1"/>
          </p:cNvPicPr>
          <p:nvPr/>
        </p:nvPicPr>
        <p:blipFill rotWithShape="1">
          <a:blip r:embed="rId3"/>
          <a:srcRect t="10710" r="642" b="6073"/>
          <a:stretch/>
        </p:blipFill>
        <p:spPr>
          <a:xfrm flipH="1">
            <a:off x="0" y="0"/>
            <a:ext cx="9159498" cy="5143500"/>
          </a:xfrm>
          <a:prstGeom prst="rect">
            <a:avLst/>
          </a:prstGeom>
        </p:spPr>
      </p:pic>
      <p:sp>
        <p:nvSpPr>
          <p:cNvPr id="406" name="Shape 406"/>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15</a:t>
            </a:fld>
            <a:endParaRPr dirty="0">
              <a:solidFill>
                <a:schemeClr val="bg1"/>
              </a:solidFill>
              <a:latin typeface="Montserrat"/>
              <a:ea typeface="Montserrat"/>
              <a:cs typeface="Montserrat"/>
              <a:sym typeface="Montserrat"/>
            </a:endParaRPr>
          </a:p>
        </p:txBody>
      </p:sp>
      <p:sp>
        <p:nvSpPr>
          <p:cNvPr id="37" name="Rectangle 36"/>
          <p:cNvSpPr/>
          <p:nvPr/>
        </p:nvSpPr>
        <p:spPr>
          <a:xfrm>
            <a:off x="367802" y="1087155"/>
            <a:ext cx="3655558"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800" b="1" dirty="0" smtClean="0">
                <a:solidFill>
                  <a:schemeClr val="bg1"/>
                </a:solidFill>
                <a:latin typeface="Glacial Indifference" charset="0"/>
                <a:ea typeface="Glacial Indifference" charset="0"/>
                <a:cs typeface="Glacial Indifference" charset="0"/>
              </a:rPr>
              <a:t>Risks</a:t>
            </a:r>
            <a:endParaRPr lang="en-US" sz="1800" b="1" dirty="0">
              <a:solidFill>
                <a:schemeClr val="bg1"/>
              </a:solidFill>
              <a:latin typeface="Glacial Indifference" charset="0"/>
              <a:ea typeface="Glacial Indifference" charset="0"/>
              <a:cs typeface="Glacial Indifference" charset="0"/>
            </a:endParaRPr>
          </a:p>
        </p:txBody>
      </p:sp>
      <p:sp>
        <p:nvSpPr>
          <p:cNvPr id="39" name="Rectangle 38"/>
          <p:cNvSpPr/>
          <p:nvPr/>
        </p:nvSpPr>
        <p:spPr>
          <a:xfrm>
            <a:off x="5120639" y="1087155"/>
            <a:ext cx="3657601"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800" b="1" dirty="0" smtClean="0">
                <a:solidFill>
                  <a:schemeClr val="bg1"/>
                </a:solidFill>
                <a:latin typeface="Glacial Indifference" charset="0"/>
                <a:ea typeface="Glacial Indifference" charset="0"/>
                <a:cs typeface="Glacial Indifference" charset="0"/>
              </a:rPr>
              <a:t>Mitigants</a:t>
            </a:r>
            <a:endParaRPr lang="en-US" sz="1800" b="1" dirty="0">
              <a:solidFill>
                <a:schemeClr val="bg1"/>
              </a:solidFill>
              <a:latin typeface="Glacial Indifference" charset="0"/>
              <a:ea typeface="Glacial Indifference" charset="0"/>
              <a:cs typeface="Glacial Indifference" charset="0"/>
            </a:endParaRPr>
          </a:p>
        </p:txBody>
      </p:sp>
      <p:cxnSp>
        <p:nvCxnSpPr>
          <p:cNvPr id="3" name="Straight Arrow Connector 2"/>
          <p:cNvCxnSpPr/>
          <p:nvPr/>
        </p:nvCxnSpPr>
        <p:spPr>
          <a:xfrm flipV="1">
            <a:off x="4206240" y="2479803"/>
            <a:ext cx="73152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206240" y="3115565"/>
            <a:ext cx="73152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206240" y="3751327"/>
            <a:ext cx="73152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206240" y="4387088"/>
            <a:ext cx="73152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206240" y="1844041"/>
            <a:ext cx="73152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SOLUTION | </a:t>
            </a:r>
            <a:r>
              <a:rPr lang="en-US" sz="700" b="1" dirty="0" smtClean="0">
                <a:solidFill>
                  <a:schemeClr val="bg1"/>
                </a:solidFill>
                <a:latin typeface="Glacial Indifference" charset="0"/>
                <a:ea typeface="Glacial Indifference" charset="0"/>
                <a:cs typeface="Glacial Indifference" charset="0"/>
              </a:rPr>
              <a:t>BUSINESS</a:t>
            </a:r>
            <a:endParaRPr lang="en-US" sz="700" b="1" dirty="0">
              <a:solidFill>
                <a:schemeClr val="bg1"/>
              </a:solidFill>
              <a:latin typeface="Glacial Indifference" charset="0"/>
              <a:ea typeface="Glacial Indifference" charset="0"/>
              <a:cs typeface="Glacial Indifference" charset="0"/>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
        <p:nvSpPr>
          <p:cNvPr id="48" name="TextBox 47"/>
          <p:cNvSpPr txBox="1"/>
          <p:nvPr/>
        </p:nvSpPr>
        <p:spPr>
          <a:xfrm>
            <a:off x="470743" y="417364"/>
            <a:ext cx="6698981" cy="461665"/>
          </a:xfrm>
          <a:prstGeom prst="rect">
            <a:avLst/>
          </a:prstGeom>
          <a:noFill/>
        </p:spPr>
        <p:txBody>
          <a:bodyPr wrap="square" rtlCol="0">
            <a:spAutoFit/>
          </a:bodyPr>
          <a:lstStyle/>
          <a:p>
            <a:pPr lvl="0">
              <a:tabLst>
                <a:tab pos="1306513" algn="l"/>
              </a:tabLst>
            </a:pPr>
            <a:r>
              <a:rPr lang="en-US" sz="2400" b="1" dirty="0">
                <a:solidFill>
                  <a:schemeClr val="bg1"/>
                </a:solidFill>
                <a:latin typeface="Glacial Indifference" charset="0"/>
                <a:ea typeface="Glacial Indifference" charset="0"/>
                <a:cs typeface="Glacial Indifference" charset="0"/>
                <a:sym typeface="Montserrat Medium"/>
              </a:rPr>
              <a:t>What </a:t>
            </a:r>
            <a:r>
              <a:rPr lang="en-US" sz="2400" b="1" dirty="0" smtClean="0">
                <a:solidFill>
                  <a:schemeClr val="bg1"/>
                </a:solidFill>
                <a:latin typeface="Glacial Indifference" charset="0"/>
                <a:ea typeface="Glacial Indifference" charset="0"/>
                <a:cs typeface="Glacial Indifference" charset="0"/>
                <a:sym typeface="Montserrat Medium"/>
              </a:rPr>
              <a:t>are the potential risks</a:t>
            </a:r>
            <a:r>
              <a:rPr lang="en-US" sz="2400" b="1" dirty="0">
                <a:solidFill>
                  <a:schemeClr val="bg1"/>
                </a:solidFill>
                <a:latin typeface="Glacial Indifference" charset="0"/>
                <a:ea typeface="Glacial Indifference" charset="0"/>
                <a:cs typeface="Glacial Indifference" charset="0"/>
                <a:sym typeface="Montserrat Medium"/>
              </a:rPr>
              <a:t>?</a:t>
            </a:r>
          </a:p>
        </p:txBody>
      </p:sp>
      <p:graphicFrame>
        <p:nvGraphicFramePr>
          <p:cNvPr id="2" name="Table 1"/>
          <p:cNvGraphicFramePr>
            <a:graphicFrameLocks noGrp="1"/>
          </p:cNvGraphicFramePr>
          <p:nvPr>
            <p:extLst>
              <p:ext uri="{D42A27DB-BD31-4B8C-83A1-F6EECF244321}">
                <p14:modId xmlns:p14="http://schemas.microsoft.com/office/powerpoint/2010/main" val="1081940618"/>
              </p:ext>
            </p:extLst>
          </p:nvPr>
        </p:nvGraphicFramePr>
        <p:xfrm>
          <a:off x="367801" y="1521629"/>
          <a:ext cx="3657601" cy="3200400"/>
        </p:xfrm>
        <a:graphic>
          <a:graphicData uri="http://schemas.openxmlformats.org/drawingml/2006/table">
            <a:tbl>
              <a:tblPr firstRow="1" bandRow="1">
                <a:tableStyleId>{2410BEE1-E9ED-4D79-A2C4-AF8B92BEA772}</a:tableStyleId>
              </a:tblPr>
              <a:tblGrid>
                <a:gridCol w="3657601"/>
              </a:tblGrid>
              <a:tr h="640080">
                <a:tc>
                  <a:txBody>
                    <a:bodyPr/>
                    <a:lstStyle/>
                    <a:p>
                      <a:pPr marL="0" marR="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solidFill>
                            <a:schemeClr val="bg1"/>
                          </a:solidFill>
                          <a:latin typeface="Glacial Indifference" charset="0"/>
                          <a:ea typeface="Glacial Indifference" charset="0"/>
                          <a:cs typeface="Glacial Indifference" charset="0"/>
                        </a:rPr>
                        <a:t>Consumers are saturated by other fitness related services and may be resistant to adopt FLEXIT</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B5B6">
                        <a:alpha val="70000"/>
                      </a:srgbClr>
                    </a:solidFill>
                  </a:tcPr>
                </a:tc>
              </a:tr>
              <a:tr h="640080">
                <a:tc>
                  <a:txBody>
                    <a:bodyPr/>
                    <a:lstStyle/>
                    <a:p>
                      <a:pPr marL="0" marR="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solidFill>
                            <a:schemeClr val="bg1"/>
                          </a:solidFill>
                          <a:latin typeface="Glacial Indifference" charset="0"/>
                          <a:ea typeface="Glacial Indifference" charset="0"/>
                          <a:cs typeface="Glacial Indifference" charset="0"/>
                        </a:rPr>
                        <a:t>Gyms are resistant to adopting FLEXIT because it may cannibalize membership-bases</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B5B6">
                        <a:alpha val="70000"/>
                      </a:srgbClr>
                    </a:solidFill>
                  </a:tcPr>
                </a:tc>
              </a:tr>
              <a:tr h="640080">
                <a:tc>
                  <a:txBody>
                    <a:bodyPr/>
                    <a:lstStyle/>
                    <a:p>
                      <a:pPr algn="r"/>
                      <a:r>
                        <a:rPr lang="en-US" sz="1200" dirty="0" smtClean="0">
                          <a:solidFill>
                            <a:schemeClr val="bg1"/>
                          </a:solidFill>
                          <a:latin typeface="Glacial Indifference" charset="0"/>
                          <a:ea typeface="Glacial Indifference" charset="0"/>
                          <a:cs typeface="Glacial Indifference" charset="0"/>
                        </a:rPr>
                        <a:t>Gyms are resistant to working with a new player in the space</a:t>
                      </a:r>
                      <a:endParaRPr lang="en-US" sz="1200" dirty="0">
                        <a:solidFill>
                          <a:schemeClr val="bg1"/>
                        </a:solidFill>
                        <a:latin typeface="Glacial Indifference" charset="0"/>
                        <a:ea typeface="Glacial Indifference" charset="0"/>
                        <a:cs typeface="Glacial Indifference"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B5B6">
                        <a:alpha val="70000"/>
                      </a:srgbClr>
                    </a:solidFill>
                  </a:tcPr>
                </a:tc>
              </a:tr>
              <a:tr h="640080">
                <a:tc>
                  <a:txBody>
                    <a:bodyPr/>
                    <a:lstStyle/>
                    <a:p>
                      <a:pPr marL="0" marR="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solidFill>
                            <a:schemeClr val="bg1"/>
                          </a:solidFill>
                          <a:latin typeface="Glacial Indifference" charset="0"/>
                          <a:ea typeface="Glacial Indifference" charset="0"/>
                          <a:cs typeface="Glacial Indifference" charset="0"/>
                        </a:rPr>
                        <a:t>Low barriers to entry increases competition</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B5B6">
                        <a:alpha val="70000"/>
                      </a:srgbClr>
                    </a:solidFill>
                  </a:tcPr>
                </a:tc>
              </a:tr>
              <a:tr h="640080">
                <a:tc>
                  <a:txBody>
                    <a:bodyPr/>
                    <a:lstStyle/>
                    <a:p>
                      <a:pPr algn="r"/>
                      <a:r>
                        <a:rPr lang="en-US" sz="1200" dirty="0" smtClean="0">
                          <a:solidFill>
                            <a:schemeClr val="bg1"/>
                          </a:solidFill>
                          <a:latin typeface="Glacial Indifference" charset="0"/>
                          <a:ea typeface="Glacial Indifference" charset="0"/>
                          <a:cs typeface="Glacial Indifference" charset="0"/>
                        </a:rPr>
                        <a:t>Increasingly noisy ecosystem</a:t>
                      </a:r>
                      <a:endParaRPr lang="en-US" sz="1200" dirty="0">
                        <a:solidFill>
                          <a:schemeClr val="bg1"/>
                        </a:solidFill>
                        <a:latin typeface="Glacial Indifference" charset="0"/>
                        <a:ea typeface="Glacial Indifference" charset="0"/>
                        <a:cs typeface="Glacial Indifference"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B5B5B6">
                        <a:alpha val="70000"/>
                      </a:srgbClr>
                    </a:solidFill>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14698783"/>
              </p:ext>
            </p:extLst>
          </p:nvPr>
        </p:nvGraphicFramePr>
        <p:xfrm>
          <a:off x="5120639" y="1531602"/>
          <a:ext cx="3657601" cy="3200400"/>
        </p:xfrm>
        <a:graphic>
          <a:graphicData uri="http://schemas.openxmlformats.org/drawingml/2006/table">
            <a:tbl>
              <a:tblPr bandRow="1">
                <a:tableStyleId>{2410BEE1-E9ED-4D79-A2C4-AF8B92BEA772}</a:tableStyleId>
              </a:tblPr>
              <a:tblGrid>
                <a:gridCol w="3657601"/>
              </a:tblGrid>
              <a:tr h="640080">
                <a:tc>
                  <a:txBody>
                    <a:bodyPr/>
                    <a:lstStyle/>
                    <a:p>
                      <a:pPr algn="l"/>
                      <a:r>
                        <a:rPr lang="en-US" sz="1200" dirty="0" smtClean="0">
                          <a:solidFill>
                            <a:schemeClr val="bg1"/>
                          </a:solidFill>
                          <a:latin typeface="Glacial Indifference" charset="0"/>
                          <a:ea typeface="Glacial Indifference" charset="0"/>
                          <a:cs typeface="Glacial Indifference" charset="0"/>
                        </a:rPr>
                        <a:t>FLEXIT</a:t>
                      </a:r>
                      <a:r>
                        <a:rPr lang="en-US" sz="1200" baseline="0" dirty="0" smtClean="0">
                          <a:solidFill>
                            <a:schemeClr val="bg1"/>
                          </a:solidFill>
                          <a:latin typeface="Glacial Indifference" charset="0"/>
                          <a:ea typeface="Glacial Indifference" charset="0"/>
                          <a:cs typeface="Glacial Indifference" charset="0"/>
                        </a:rPr>
                        <a:t> offers maximal </a:t>
                      </a:r>
                      <a:r>
                        <a:rPr lang="en-US" sz="1200" dirty="0" smtClean="0">
                          <a:solidFill>
                            <a:schemeClr val="bg1"/>
                          </a:solidFill>
                          <a:latin typeface="Glacial Indifference" charset="0"/>
                          <a:ea typeface="Glacial Indifference" charset="0"/>
                          <a:cs typeface="Glacial Indifference" charset="0"/>
                        </a:rPr>
                        <a:t>flexibility - no</a:t>
                      </a:r>
                      <a:r>
                        <a:rPr lang="en-US" sz="1200" baseline="0" dirty="0" smtClean="0">
                          <a:solidFill>
                            <a:schemeClr val="bg1"/>
                          </a:solidFill>
                          <a:latin typeface="Glacial Indifference" charset="0"/>
                          <a:ea typeface="Glacial Indifference" charset="0"/>
                          <a:cs typeface="Glacial Indifference" charset="0"/>
                        </a:rPr>
                        <a:t> cost, no commitment, pay-only-for—minutes-used, superior technology and a massive club-base</a:t>
                      </a:r>
                      <a:endParaRPr lang="en-US" sz="1200" dirty="0">
                        <a:solidFill>
                          <a:schemeClr val="bg1"/>
                        </a:solidFill>
                        <a:latin typeface="Glacial Indifference" charset="0"/>
                        <a:ea typeface="Glacial Indifference" charset="0"/>
                        <a:cs typeface="Glacial Indifference"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4D2">
                        <a:alpha val="70000"/>
                      </a:srgbClr>
                    </a:solidFill>
                  </a:tcPr>
                </a:tc>
              </a:tr>
              <a:tr h="640080">
                <a:tc>
                  <a:txBody>
                    <a:bodyPr/>
                    <a:lstStyle/>
                    <a:p>
                      <a:pPr algn="l"/>
                      <a:r>
                        <a:rPr lang="en-US" sz="1200" dirty="0" smtClean="0">
                          <a:solidFill>
                            <a:schemeClr val="bg1"/>
                          </a:solidFill>
                          <a:latin typeface="Glacial Indifference" charset="0"/>
                          <a:ea typeface="Glacial Indifference" charset="0"/>
                          <a:cs typeface="Glacial Indifference" charset="0"/>
                        </a:rPr>
                        <a:t>FLEXIT is</a:t>
                      </a:r>
                      <a:r>
                        <a:rPr lang="en-US" sz="1200" baseline="0" dirty="0" smtClean="0">
                          <a:solidFill>
                            <a:schemeClr val="bg1"/>
                          </a:solidFill>
                          <a:latin typeface="Glacial Indifference" charset="0"/>
                          <a:ea typeface="Glacial Indifference" charset="0"/>
                          <a:cs typeface="Glacial Indifference" charset="0"/>
                        </a:rPr>
                        <a:t> an innovative tool for not only generating unique leads, but also a retention tool for promoting to inactive members and for keeping them engaged</a:t>
                      </a:r>
                      <a:endParaRPr lang="en-US" sz="1200" dirty="0" smtClean="0">
                        <a:solidFill>
                          <a:schemeClr val="bg1"/>
                        </a:solidFill>
                        <a:latin typeface="Glacial Indifference" charset="0"/>
                        <a:ea typeface="Glacial Indifference" charset="0"/>
                        <a:cs typeface="Glacial Indifference"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4D2">
                        <a:alpha val="70000"/>
                      </a:srgbClr>
                    </a:solidFill>
                  </a:tcPr>
                </a:tc>
              </a:tr>
              <a:tr h="640080">
                <a:tc>
                  <a:txBody>
                    <a:bodyPr/>
                    <a:lstStyle/>
                    <a:p>
                      <a:pPr algn="l"/>
                      <a:r>
                        <a:rPr lang="en-US" sz="1200" dirty="0" smtClean="0">
                          <a:solidFill>
                            <a:schemeClr val="bg1"/>
                          </a:solidFill>
                          <a:latin typeface="Glacial Indifference" charset="0"/>
                          <a:ea typeface="Glacial Indifference" charset="0"/>
                          <a:cs typeface="Glacial Indifference" charset="0"/>
                        </a:rPr>
                        <a:t>FLEXIT’s corporate team has deep industry success, expertise and C-level relationships at the largest</a:t>
                      </a:r>
                      <a:r>
                        <a:rPr lang="en-US" sz="1200" baseline="0" dirty="0" smtClean="0">
                          <a:solidFill>
                            <a:schemeClr val="bg1"/>
                          </a:solidFill>
                          <a:latin typeface="Glacial Indifference" charset="0"/>
                          <a:ea typeface="Glacial Indifference" charset="0"/>
                          <a:cs typeface="Glacial Indifference" charset="0"/>
                        </a:rPr>
                        <a:t> </a:t>
                      </a:r>
                      <a:r>
                        <a:rPr lang="en-US" sz="1200" dirty="0" smtClean="0">
                          <a:solidFill>
                            <a:schemeClr val="bg1"/>
                          </a:solidFill>
                          <a:latin typeface="Glacial Indifference" charset="0"/>
                          <a:ea typeface="Glacial Indifference" charset="0"/>
                          <a:cs typeface="Glacial Indifference" charset="0"/>
                        </a:rPr>
                        <a:t>gym chains in the country</a:t>
                      </a:r>
                      <a:endParaRPr lang="en-US" sz="1200" dirty="0">
                        <a:solidFill>
                          <a:schemeClr val="bg1"/>
                        </a:solidFill>
                        <a:latin typeface="Glacial Indifference" charset="0"/>
                        <a:ea typeface="Glacial Indifference" charset="0"/>
                        <a:cs typeface="Glacial Indifference"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4D2">
                        <a:alpha val="70000"/>
                      </a:srgbClr>
                    </a:solidFill>
                  </a:tcPr>
                </a:tc>
              </a:tr>
              <a:tr h="640080">
                <a:tc>
                  <a:txBody>
                    <a:bodyPr/>
                    <a:lstStyle/>
                    <a:p>
                      <a:pPr algn="l"/>
                      <a:r>
                        <a:rPr lang="en-US" sz="1200" dirty="0" smtClean="0">
                          <a:solidFill>
                            <a:schemeClr val="bg1"/>
                          </a:solidFill>
                          <a:latin typeface="Glacial Indifference" charset="0"/>
                          <a:ea typeface="Glacial Indifference" charset="0"/>
                          <a:cs typeface="Glacial Indifference" charset="0"/>
                        </a:rPr>
                        <a:t>FLEXIT’s competitive advantage is that barriers to entry are high, given the</a:t>
                      </a:r>
                      <a:r>
                        <a:rPr lang="en-US" sz="1200" baseline="0" dirty="0" smtClean="0">
                          <a:solidFill>
                            <a:schemeClr val="bg1"/>
                          </a:solidFill>
                          <a:latin typeface="Glacial Indifference" charset="0"/>
                          <a:ea typeface="Glacial Indifference" charset="0"/>
                          <a:cs typeface="Glacial Indifference" charset="0"/>
                        </a:rPr>
                        <a:t> necessity for superior technology or industry reach, and FLEXIT has both</a:t>
                      </a:r>
                      <a:endParaRPr lang="en-US" sz="1200" dirty="0" smtClean="0">
                        <a:solidFill>
                          <a:schemeClr val="bg1"/>
                        </a:solidFill>
                        <a:latin typeface="Glacial Indifference" charset="0"/>
                        <a:ea typeface="Glacial Indifference" charset="0"/>
                        <a:cs typeface="Glacial Indifference"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4D2">
                        <a:alpha val="70000"/>
                      </a:srgbClr>
                    </a:solidFill>
                  </a:tcPr>
                </a:tc>
              </a:tr>
              <a:tr h="64008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solidFill>
                            <a:schemeClr val="bg1"/>
                          </a:solidFill>
                          <a:latin typeface="Glacial Indifference" charset="0"/>
                          <a:ea typeface="Glacial Indifference" charset="0"/>
                          <a:cs typeface="Glacial Indifference" charset="0"/>
                        </a:rPr>
                        <a:t>FLEXIT’s unique,</a:t>
                      </a:r>
                      <a:r>
                        <a:rPr lang="en-US" sz="1200" baseline="0" dirty="0" smtClean="0">
                          <a:solidFill>
                            <a:schemeClr val="bg1"/>
                          </a:solidFill>
                          <a:latin typeface="Glacial Indifference" charset="0"/>
                          <a:ea typeface="Glacial Indifference" charset="0"/>
                          <a:cs typeface="Glacial Indifference" charset="0"/>
                        </a:rPr>
                        <a:t> no cost, commitment-free model in conjunction with its superior technology (in its familiar look and feel) and targeted marketing</a:t>
                      </a:r>
                      <a:endParaRPr lang="en-US" sz="1200" dirty="0" smtClean="0">
                        <a:solidFill>
                          <a:schemeClr val="bg1"/>
                        </a:solidFill>
                        <a:latin typeface="Glacial Indifference" charset="0"/>
                        <a:ea typeface="Glacial Indifference" charset="0"/>
                        <a:cs typeface="Glacial Indifference"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00B4D2">
                        <a:alpha val="70000"/>
                      </a:srgbClr>
                    </a:solidFill>
                  </a:tcPr>
                </a:tc>
              </a:tr>
            </a:tbl>
          </a:graphicData>
        </a:graphic>
      </p:graphicFrame>
    </p:spTree>
    <p:extLst>
      <p:ext uri="{BB962C8B-B14F-4D97-AF65-F5344CB8AC3E}">
        <p14:creationId xmlns:p14="http://schemas.microsoft.com/office/powerpoint/2010/main" val="11697468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13"/>
        <p:cNvGrpSpPr/>
        <p:nvPr/>
      </p:nvGrpSpPr>
      <p:grpSpPr>
        <a:xfrm>
          <a:off x="0" y="0"/>
          <a:ext cx="0" cy="0"/>
          <a:chOff x="0" y="0"/>
          <a:chExt cx="0" cy="0"/>
        </a:xfrm>
      </p:grpSpPr>
      <p:pic>
        <p:nvPicPr>
          <p:cNvPr id="26" name="Picture 25"/>
          <p:cNvPicPr>
            <a:picLocks noChangeAspect="1"/>
          </p:cNvPicPr>
          <p:nvPr/>
        </p:nvPicPr>
        <p:blipFill rotWithShape="1">
          <a:blip r:embed="rId3"/>
          <a:srcRect t="10710" r="642" b="6073"/>
          <a:stretch/>
        </p:blipFill>
        <p:spPr>
          <a:xfrm flipH="1">
            <a:off x="0" y="0"/>
            <a:ext cx="9159498" cy="5143500"/>
          </a:xfrm>
          <a:prstGeom prst="rect">
            <a:avLst/>
          </a:prstGeom>
        </p:spPr>
      </p:pic>
      <p:sp>
        <p:nvSpPr>
          <p:cNvPr id="35" name="Rectangle 34"/>
          <p:cNvSpPr/>
          <p:nvPr/>
        </p:nvSpPr>
        <p:spPr>
          <a:xfrm>
            <a:off x="4144061" y="1126141"/>
            <a:ext cx="4632294" cy="3882978"/>
          </a:xfrm>
          <a:prstGeom prst="rect">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Shape 415"/>
          <p:cNvSpPr txBox="1">
            <a:spLocks noGrp="1"/>
          </p:cNvSpPr>
          <p:nvPr>
            <p:ph type="sldNum" idx="12"/>
          </p:nvPr>
        </p:nvSpPr>
        <p:spPr>
          <a:xfrm>
            <a:off x="8686800" y="4826238"/>
            <a:ext cx="365760" cy="18288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charset="0"/>
                <a:ea typeface="Montserrat" charset="0"/>
                <a:cs typeface="Montserrat" charset="0"/>
                <a:sym typeface="Montserrat"/>
              </a:rPr>
              <a:t>16</a:t>
            </a:fld>
            <a:endParaRPr dirty="0">
              <a:solidFill>
                <a:schemeClr val="bg1"/>
              </a:solidFill>
              <a:latin typeface="Montserrat" charset="0"/>
              <a:ea typeface="Montserrat" charset="0"/>
              <a:cs typeface="Montserrat" charset="0"/>
              <a:sym typeface="Montserrat"/>
            </a:endParaRPr>
          </a:p>
        </p:txBody>
      </p:sp>
      <p:sp>
        <p:nvSpPr>
          <p:cNvPr id="416" name="Shape 416"/>
          <p:cNvSpPr txBox="1"/>
          <p:nvPr/>
        </p:nvSpPr>
        <p:spPr>
          <a:xfrm>
            <a:off x="466344" y="415814"/>
            <a:ext cx="5467800" cy="469734"/>
          </a:xfrm>
          <a:prstGeom prst="rect">
            <a:avLst/>
          </a:prstGeom>
          <a:noFill/>
          <a:ln>
            <a:noFill/>
          </a:ln>
        </p:spPr>
        <p:txBody>
          <a:bodyPr spcFirstLastPara="1" wrap="square" lIns="91425" tIns="45720" rIns="91425" bIns="91425" anchor="t" anchorCtr="0">
            <a:noAutofit/>
          </a:bodyPr>
          <a:lstStyle/>
          <a:p>
            <a:pPr marL="0" lvl="0" indent="0" rtl="0">
              <a:spcBef>
                <a:spcPts val="0"/>
              </a:spcBef>
              <a:spcAft>
                <a:spcPts val="0"/>
              </a:spcAft>
              <a:buNone/>
            </a:pPr>
            <a:r>
              <a:rPr lang="en-US" sz="2400" b="1" dirty="0" smtClean="0">
                <a:solidFill>
                  <a:schemeClr val="bg1"/>
                </a:solidFill>
                <a:latin typeface="Glacial Indifference" charset="0"/>
                <a:ea typeface="Glacial Indifference" charset="0"/>
                <a:cs typeface="Glacial Indifference" charset="0"/>
                <a:sym typeface="Montserrat Medium"/>
              </a:rPr>
              <a:t>Investment Details</a:t>
            </a:r>
            <a:endParaRPr sz="2400" b="1" dirty="0">
              <a:solidFill>
                <a:schemeClr val="bg1"/>
              </a:solidFill>
              <a:latin typeface="Glacial Indifference" charset="0"/>
              <a:ea typeface="Glacial Indifference" charset="0"/>
              <a:cs typeface="Glacial Indifference" charset="0"/>
              <a:sym typeface="Montserrat Medium"/>
            </a:endParaRPr>
          </a:p>
        </p:txBody>
      </p:sp>
      <p:sp>
        <p:nvSpPr>
          <p:cNvPr id="2" name="TextBox 1"/>
          <p:cNvSpPr txBox="1"/>
          <p:nvPr/>
        </p:nvSpPr>
        <p:spPr>
          <a:xfrm>
            <a:off x="5598594" y="1294491"/>
            <a:ext cx="1838965" cy="369332"/>
          </a:xfrm>
          <a:prstGeom prst="rect">
            <a:avLst/>
          </a:prstGeom>
          <a:noFill/>
        </p:spPr>
        <p:txBody>
          <a:bodyPr wrap="none" rtlCol="0">
            <a:spAutoFit/>
          </a:bodyPr>
          <a:lstStyle/>
          <a:p>
            <a:pPr algn="ctr"/>
            <a:r>
              <a:rPr lang="en-US" sz="1800" b="1" dirty="0" smtClean="0">
                <a:solidFill>
                  <a:schemeClr val="bg1"/>
                </a:solidFill>
                <a:latin typeface="Glacial Indifference" charset="0"/>
                <a:ea typeface="Glacial Indifference" charset="0"/>
                <a:cs typeface="Glacial Indifference" charset="0"/>
              </a:rPr>
              <a:t>Uses of Capital</a:t>
            </a:r>
            <a:endParaRPr lang="en-US" sz="1800" b="1" dirty="0">
              <a:solidFill>
                <a:schemeClr val="bg1"/>
              </a:solidFill>
              <a:latin typeface="Glacial Indifference" charset="0"/>
              <a:ea typeface="Glacial Indifference" charset="0"/>
              <a:cs typeface="Glacial Indifference" charset="0"/>
            </a:endParaRPr>
          </a:p>
        </p:txBody>
      </p:sp>
      <p:graphicFrame>
        <p:nvGraphicFramePr>
          <p:cNvPr id="19" name="Content Placeholder 4"/>
          <p:cNvGraphicFramePr>
            <a:graphicFrameLocks/>
          </p:cNvGraphicFramePr>
          <p:nvPr>
            <p:extLst>
              <p:ext uri="{D42A27DB-BD31-4B8C-83A1-F6EECF244321}">
                <p14:modId xmlns:p14="http://schemas.microsoft.com/office/powerpoint/2010/main" val="561578209"/>
              </p:ext>
            </p:extLst>
          </p:nvPr>
        </p:nvGraphicFramePr>
        <p:xfrm>
          <a:off x="4132185" y="1865234"/>
          <a:ext cx="4644170" cy="3200400"/>
        </p:xfrm>
        <a:graphic>
          <a:graphicData uri="http://schemas.openxmlformats.org/drawingml/2006/table">
            <a:tbl>
              <a:tblPr bandRow="1">
                <a:tableStyleId>{2D5ABB26-0587-4C30-8999-92F81FD0307C}</a:tableStyleId>
              </a:tblPr>
              <a:tblGrid>
                <a:gridCol w="217466"/>
                <a:gridCol w="773244"/>
                <a:gridCol w="1486227"/>
                <a:gridCol w="2167233"/>
              </a:tblGrid>
              <a:tr h="640080">
                <a:tc>
                  <a:txBody>
                    <a:bodyPr/>
                    <a:lstStyle/>
                    <a:p>
                      <a:pPr algn="l"/>
                      <a:endParaRPr lang="en-US" sz="700"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b="1" dirty="0" smtClean="0">
                          <a:solidFill>
                            <a:schemeClr val="bg1"/>
                          </a:solidFill>
                          <a:latin typeface="Glacial Indifference" charset="0"/>
                          <a:ea typeface="Glacial Indifference" charset="0"/>
                          <a:cs typeface="Glacial Indifference" charset="0"/>
                        </a:rPr>
                        <a:t>$72K</a:t>
                      </a:r>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dirty="0" smtClean="0">
                          <a:solidFill>
                            <a:schemeClr val="bg1"/>
                          </a:solidFill>
                          <a:latin typeface="Glacial Indifference" charset="0"/>
                          <a:ea typeface="Glacial Indifference" charset="0"/>
                          <a:cs typeface="Glacial Indifference" charset="0"/>
                        </a:rPr>
                        <a:t>Technology</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Consumer App</a:t>
                      </a:r>
                    </a:p>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Tablet</a:t>
                      </a:r>
                      <a:r>
                        <a:rPr lang="en-US" baseline="0" dirty="0" smtClean="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App/Admin Panel</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tcPr>
                </a:tc>
              </a:tr>
              <a:tr h="640080">
                <a:tc>
                  <a:txBody>
                    <a:bodyPr/>
                    <a:lstStyle/>
                    <a:p>
                      <a:pPr algn="l"/>
                      <a:endParaRPr lang="en-US" sz="700"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b="1" dirty="0" smtClean="0">
                          <a:solidFill>
                            <a:schemeClr val="bg1"/>
                          </a:solidFill>
                          <a:latin typeface="Glacial Indifference" charset="0"/>
                          <a:ea typeface="Glacial Indifference" charset="0"/>
                          <a:cs typeface="Glacial Indifference" charset="0"/>
                        </a:rPr>
                        <a:t>$140K</a:t>
                      </a:r>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dirty="0" smtClean="0">
                          <a:solidFill>
                            <a:schemeClr val="bg1"/>
                          </a:solidFill>
                          <a:latin typeface="Glacial Indifference" charset="0"/>
                          <a:ea typeface="Glacial Indifference" charset="0"/>
                          <a:cs typeface="Glacial Indifference" charset="0"/>
                        </a:rPr>
                        <a:t>PR/Marketing</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Launch/Ongoing PR</a:t>
                      </a:r>
                    </a:p>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Targeted</a:t>
                      </a:r>
                      <a:r>
                        <a:rPr lang="en-US" baseline="0" dirty="0" smtClean="0">
                          <a:solidFill>
                            <a:schemeClr val="bg1"/>
                          </a:solidFill>
                          <a:latin typeface="Glacial Indifference" charset="0"/>
                          <a:ea typeface="Glacial Indifference" charset="0"/>
                          <a:cs typeface="Glacial Indifference" charset="0"/>
                        </a:rPr>
                        <a:t> Digital Strategy</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r>
              <a:tr h="640080">
                <a:tc>
                  <a:txBody>
                    <a:bodyPr/>
                    <a:lstStyle/>
                    <a:p>
                      <a:pPr algn="l"/>
                      <a:endParaRPr lang="en-US" sz="700"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b="1" dirty="0" smtClean="0">
                          <a:solidFill>
                            <a:schemeClr val="bg1"/>
                          </a:solidFill>
                          <a:latin typeface="Glacial Indifference" charset="0"/>
                          <a:ea typeface="Glacial Indifference" charset="0"/>
                          <a:cs typeface="Glacial Indifference" charset="0"/>
                        </a:rPr>
                        <a:t>$53K</a:t>
                      </a:r>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dirty="0" smtClean="0">
                          <a:solidFill>
                            <a:schemeClr val="bg1"/>
                          </a:solidFill>
                          <a:latin typeface="Glacial Indifference" charset="0"/>
                          <a:ea typeface="Glacial Indifference" charset="0"/>
                          <a:cs typeface="Glacial Indifference" charset="0"/>
                        </a:rPr>
                        <a:t>Working Capital</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Hardware purchase</a:t>
                      </a:r>
                    </a:p>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Inventory &amp; Storage</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r>
              <a:tr h="640080">
                <a:tc>
                  <a:txBody>
                    <a:bodyPr/>
                    <a:lstStyle/>
                    <a:p>
                      <a:pPr algn="l"/>
                      <a:endParaRPr lang="en-US" sz="700"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b="1" dirty="0" smtClean="0">
                          <a:solidFill>
                            <a:schemeClr val="bg1"/>
                          </a:solidFill>
                          <a:latin typeface="Glacial Indifference" charset="0"/>
                          <a:ea typeface="Glacial Indifference" charset="0"/>
                          <a:cs typeface="Glacial Indifference" charset="0"/>
                        </a:rPr>
                        <a:t>$235K</a:t>
                      </a:r>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dirty="0" smtClean="0">
                          <a:solidFill>
                            <a:schemeClr val="bg1"/>
                          </a:solidFill>
                          <a:latin typeface="Glacial Indifference" charset="0"/>
                          <a:ea typeface="Glacial Indifference" charset="0"/>
                          <a:cs typeface="Glacial Indifference" charset="0"/>
                        </a:rPr>
                        <a:t>Personnel/Ops</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CTO; COO; Biz</a:t>
                      </a:r>
                      <a:r>
                        <a:rPr lang="en-US" baseline="0" dirty="0" smtClean="0">
                          <a:solidFill>
                            <a:schemeClr val="bg1"/>
                          </a:solidFill>
                          <a:latin typeface="Glacial Indifference" charset="0"/>
                          <a:ea typeface="Glacial Indifference" charset="0"/>
                          <a:cs typeface="Glacial Indifference" charset="0"/>
                        </a:rPr>
                        <a:t> Dev</a:t>
                      </a:r>
                      <a:endParaRPr lang="en-US" dirty="0" smtClean="0">
                        <a:solidFill>
                          <a:schemeClr val="bg1"/>
                        </a:solidFill>
                        <a:latin typeface="Glacial Indifference" charset="0"/>
                        <a:ea typeface="Glacial Indifference" charset="0"/>
                        <a:cs typeface="Glacial Indifference" charset="0"/>
                      </a:endParaRPr>
                    </a:p>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Hardware</a:t>
                      </a:r>
                      <a:r>
                        <a:rPr lang="en-US" baseline="0" dirty="0" smtClean="0">
                          <a:solidFill>
                            <a:schemeClr val="bg1"/>
                          </a:solidFill>
                          <a:latin typeface="Glacial Indifference" charset="0"/>
                          <a:ea typeface="Glacial Indifference" charset="0"/>
                          <a:cs typeface="Glacial Indifference" charset="0"/>
                        </a:rPr>
                        <a:t> Training</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r>
              <a:tr h="640080">
                <a:tc>
                  <a:txBody>
                    <a:bodyPr/>
                    <a:lstStyle/>
                    <a:p>
                      <a:endParaRPr lang="en-US" sz="700"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b="1" dirty="0" smtClean="0">
                          <a:solidFill>
                            <a:schemeClr val="bg1"/>
                          </a:solidFill>
                          <a:latin typeface="Glacial Indifference" charset="0"/>
                          <a:ea typeface="Glacial Indifference" charset="0"/>
                          <a:cs typeface="Glacial Indifference" charset="0"/>
                        </a:rPr>
                        <a:t>$500K</a:t>
                      </a:r>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dirty="0">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112713" indent="-112713">
                        <a:buFont typeface="Arial"/>
                        <a:buChar char="•"/>
                      </a:pPr>
                      <a:endParaRPr lang="en-US" dirty="0">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grpSp>
        <p:nvGrpSpPr>
          <p:cNvPr id="6" name="Group 5"/>
          <p:cNvGrpSpPr/>
          <p:nvPr/>
        </p:nvGrpSpPr>
        <p:grpSpPr>
          <a:xfrm>
            <a:off x="342900" y="1135452"/>
            <a:ext cx="3631996" cy="3873666"/>
            <a:chOff x="336817" y="1135452"/>
            <a:chExt cx="3710711" cy="3873666"/>
          </a:xfrm>
        </p:grpSpPr>
        <p:sp>
          <p:nvSpPr>
            <p:cNvPr id="29" name="Rectangle 28"/>
            <p:cNvSpPr/>
            <p:nvPr/>
          </p:nvSpPr>
          <p:spPr>
            <a:xfrm>
              <a:off x="336817" y="1135452"/>
              <a:ext cx="3645556" cy="3873666"/>
            </a:xfrm>
            <a:prstGeom prst="rect">
              <a:avLst/>
            </a:prstGeom>
            <a:solidFill>
              <a:srgbClr val="A5A5A6">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67739" y="1322058"/>
              <a:ext cx="1383712" cy="369332"/>
            </a:xfrm>
            <a:prstGeom prst="rect">
              <a:avLst/>
            </a:prstGeom>
            <a:noFill/>
          </p:spPr>
          <p:txBody>
            <a:bodyPr wrap="none" rtlCol="0">
              <a:spAutoFit/>
            </a:bodyPr>
            <a:lstStyle/>
            <a:p>
              <a:r>
                <a:rPr lang="en-US" sz="1800" b="1" dirty="0" smtClean="0">
                  <a:solidFill>
                    <a:schemeClr val="bg1"/>
                  </a:solidFill>
                  <a:latin typeface="Glacial Indifference" charset="0"/>
                  <a:ea typeface="Glacial Indifference" charset="0"/>
                  <a:cs typeface="Glacial Indifference" charset="0"/>
                </a:rPr>
                <a:t>Deal Terms</a:t>
              </a:r>
              <a:endParaRPr lang="en-US" sz="1800" b="1" dirty="0">
                <a:solidFill>
                  <a:schemeClr val="bg1"/>
                </a:solidFill>
                <a:latin typeface="Glacial Indifference" charset="0"/>
                <a:ea typeface="Glacial Indifference" charset="0"/>
                <a:cs typeface="Glacial Indifference" charset="0"/>
              </a:endParaRPr>
            </a:p>
          </p:txBody>
        </p:sp>
        <p:graphicFrame>
          <p:nvGraphicFramePr>
            <p:cNvPr id="16" name="Content Placeholder 4"/>
            <p:cNvGraphicFramePr>
              <a:graphicFrameLocks/>
            </p:cNvGraphicFramePr>
            <p:nvPr>
              <p:extLst>
                <p:ext uri="{D42A27DB-BD31-4B8C-83A1-F6EECF244321}">
                  <p14:modId xmlns:p14="http://schemas.microsoft.com/office/powerpoint/2010/main" val="1895846162"/>
                </p:ext>
              </p:extLst>
            </p:nvPr>
          </p:nvGraphicFramePr>
          <p:xfrm>
            <a:off x="336817" y="1874070"/>
            <a:ext cx="3710711" cy="2560320"/>
          </p:xfrm>
          <a:graphic>
            <a:graphicData uri="http://schemas.openxmlformats.org/drawingml/2006/table">
              <a:tbl>
                <a:tblPr bandRow="1">
                  <a:tableStyleId>{2D5ABB26-0587-4C30-8999-92F81FD0307C}</a:tableStyleId>
                </a:tblPr>
                <a:tblGrid>
                  <a:gridCol w="274320"/>
                  <a:gridCol w="1512862"/>
                  <a:gridCol w="1844814"/>
                </a:tblGrid>
                <a:tr h="640080">
                  <a:tc>
                    <a:txBody>
                      <a:bodyPr/>
                      <a:lstStyle/>
                      <a:p>
                        <a:pPr lvl="2"/>
                        <a:endParaRPr lang="en-US" b="1" dirty="0">
                          <a:solidFill>
                            <a:schemeClr val="bg1"/>
                          </a:solidFill>
                          <a:latin typeface="Glacial Indifference" charset="0"/>
                          <a:ea typeface="Glacial Indifference" charset="0"/>
                          <a:cs typeface="Glacial Indifference"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2"/>
                        <a:r>
                          <a:rPr lang="en-US" b="1" dirty="0" smtClean="0">
                            <a:solidFill>
                              <a:schemeClr val="bg1"/>
                            </a:solidFill>
                            <a:latin typeface="Glacial Indifference" charset="0"/>
                            <a:ea typeface="Glacial Indifference" charset="0"/>
                            <a:cs typeface="Glacial Indifference" charset="0"/>
                          </a:rPr>
                          <a:t>Raise</a:t>
                        </a:r>
                        <a:endParaRPr lang="en-US" b="1" dirty="0">
                          <a:solidFill>
                            <a:schemeClr val="bg1"/>
                          </a:solidFill>
                          <a:latin typeface="Glacial Indifference" charset="0"/>
                          <a:ea typeface="Glacial Indifference" charset="0"/>
                          <a:cs typeface="Glacial Indifference"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solidFill>
                              <a:schemeClr val="bg1"/>
                            </a:solidFill>
                            <a:latin typeface="Glacial Indifference" charset="0"/>
                            <a:ea typeface="Glacial Indifference" charset="0"/>
                            <a:cs typeface="Glacial Indifference" charset="0"/>
                          </a:rPr>
                          <a:t>$500K</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920240">
                  <a:tc>
                    <a:txBody>
                      <a:bodyPr/>
                      <a:lstStyle/>
                      <a:p>
                        <a:pPr lvl="2"/>
                        <a:endParaRPr lang="en-US" b="1" dirty="0">
                          <a:solidFill>
                            <a:schemeClr val="bg1"/>
                          </a:solidFill>
                          <a:latin typeface="Glacial Indifference" charset="0"/>
                          <a:ea typeface="Glacial Indifference" charset="0"/>
                          <a:cs typeface="Glacial Indifference" charset="0"/>
                        </a:endParaRPr>
                      </a:p>
                    </a:txBody>
                    <a:tcPr anchor="ctr">
                      <a:lnL>
                        <a:noFill/>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2"/>
                        <a:endParaRPr lang="en-US" b="1" dirty="0">
                          <a:solidFill>
                            <a:schemeClr val="bg1"/>
                          </a:solidFill>
                          <a:latin typeface="Glacial Indifference" charset="0"/>
                          <a:ea typeface="Glacial Indifference" charset="0"/>
                          <a:cs typeface="Glacial Indifference" charset="0"/>
                        </a:endParaRPr>
                      </a:p>
                    </a:txBody>
                    <a:tcPr anchor="ctr">
                      <a:lnL>
                        <a:noFill/>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cxnSp>
          <p:nvCxnSpPr>
            <p:cNvPr id="36" name="Straight Connector 35"/>
            <p:cNvCxnSpPr/>
            <p:nvPr/>
          </p:nvCxnSpPr>
          <p:spPr>
            <a:xfrm>
              <a:off x="574332" y="1762370"/>
              <a:ext cx="3156965"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p:cNvCxnSpPr/>
          <p:nvPr/>
        </p:nvCxnSpPr>
        <p:spPr>
          <a:xfrm>
            <a:off x="4748755" y="1762370"/>
            <a:ext cx="3621024"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124838" y="4442286"/>
            <a:ext cx="4651517" cy="0"/>
          </a:xfrm>
          <a:prstGeom prst="line">
            <a:avLst/>
          </a:prstGeom>
          <a:ln w="9525">
            <a:solidFill>
              <a:srgbClr val="252525"/>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SOLUTION | </a:t>
            </a:r>
            <a:r>
              <a:rPr lang="en-US" sz="700" b="1" dirty="0" smtClean="0">
                <a:solidFill>
                  <a:schemeClr val="bg1"/>
                </a:solidFill>
                <a:latin typeface="Glacial Indifference" charset="0"/>
                <a:ea typeface="Glacial Indifference" charset="0"/>
                <a:cs typeface="Glacial Indifference" charset="0"/>
              </a:rPr>
              <a:t>BUSINESS</a:t>
            </a:r>
            <a:endParaRPr lang="en-US" sz="700" b="1" dirty="0">
              <a:solidFill>
                <a:schemeClr val="bg1"/>
              </a:solidFill>
              <a:latin typeface="Glacial Indifference" charset="0"/>
              <a:ea typeface="Glacial Indifference" charset="0"/>
              <a:cs typeface="Glacial Indifference" charset="0"/>
            </a:endParaRP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
        <p:nvSpPr>
          <p:cNvPr id="7" name="Rectangle 6"/>
          <p:cNvSpPr/>
          <p:nvPr/>
        </p:nvSpPr>
        <p:spPr>
          <a:xfrm>
            <a:off x="484712" y="2672770"/>
            <a:ext cx="3193703" cy="1569660"/>
          </a:xfrm>
          <a:prstGeom prst="rect">
            <a:avLst/>
          </a:prstGeom>
        </p:spPr>
        <p:txBody>
          <a:bodyPr wrap="square">
            <a:spAutoFit/>
          </a:bodyPr>
          <a:lstStyle/>
          <a:p>
            <a:pPr algn="ctr"/>
            <a:r>
              <a:rPr lang="en-US" sz="1600" dirty="0">
                <a:solidFill>
                  <a:schemeClr val="bg1"/>
                </a:solidFill>
                <a:latin typeface="Glacial Indifference" charset="0"/>
                <a:ea typeface="Glacial Indifference" charset="0"/>
                <a:cs typeface="Glacial Indifference" charset="0"/>
              </a:rPr>
              <a:t>FLEXIT is seeking funding to support the growth of its business. </a:t>
            </a:r>
            <a:r>
              <a:rPr lang="en-US" sz="1600" dirty="0" smtClean="0">
                <a:solidFill>
                  <a:schemeClr val="bg1"/>
                </a:solidFill>
                <a:latin typeface="Glacial Indifference" charset="0"/>
                <a:ea typeface="Glacial Indifference" charset="0"/>
                <a:cs typeface="Glacial Indifference" charset="0"/>
              </a:rPr>
              <a:t>FLEXIT needs $100K </a:t>
            </a:r>
            <a:r>
              <a:rPr lang="en-US" sz="1600" dirty="0">
                <a:solidFill>
                  <a:schemeClr val="bg1"/>
                </a:solidFill>
                <a:latin typeface="Glacial Indifference" charset="0"/>
                <a:ea typeface="Glacial Indifference" charset="0"/>
                <a:cs typeface="Glacial Indifference" charset="0"/>
              </a:rPr>
              <a:t>to launch this summer, and </a:t>
            </a:r>
            <a:r>
              <a:rPr lang="en-US" sz="1600" dirty="0" smtClean="0">
                <a:solidFill>
                  <a:schemeClr val="bg1"/>
                </a:solidFill>
                <a:latin typeface="Glacial Indifference" charset="0"/>
                <a:ea typeface="Glacial Indifference" charset="0"/>
                <a:cs typeface="Glacial Indifference" charset="0"/>
              </a:rPr>
              <a:t>an </a:t>
            </a:r>
            <a:r>
              <a:rPr lang="en-US" sz="1600" dirty="0">
                <a:solidFill>
                  <a:schemeClr val="bg1"/>
                </a:solidFill>
                <a:latin typeface="Glacial Indifference" charset="0"/>
                <a:ea typeface="Glacial Indifference" charset="0"/>
                <a:cs typeface="Glacial Indifference" charset="0"/>
              </a:rPr>
              <a:t>additional </a:t>
            </a:r>
            <a:r>
              <a:rPr lang="en-US" sz="1600" dirty="0" smtClean="0">
                <a:solidFill>
                  <a:schemeClr val="bg1"/>
                </a:solidFill>
                <a:latin typeface="Glacial Indifference" charset="0"/>
                <a:ea typeface="Glacial Indifference" charset="0"/>
                <a:cs typeface="Glacial Indifference" charset="0"/>
              </a:rPr>
              <a:t>$400K </a:t>
            </a:r>
            <a:r>
              <a:rPr lang="en-US" sz="1600" dirty="0">
                <a:solidFill>
                  <a:schemeClr val="bg1"/>
                </a:solidFill>
                <a:latin typeface="Glacial Indifference" charset="0"/>
                <a:ea typeface="Glacial Indifference" charset="0"/>
                <a:cs typeface="Glacial Indifference" charset="0"/>
              </a:rPr>
              <a:t>for its </a:t>
            </a:r>
            <a:r>
              <a:rPr lang="en-US" sz="1600" dirty="0" smtClean="0">
                <a:solidFill>
                  <a:schemeClr val="bg1"/>
                </a:solidFill>
                <a:latin typeface="Glacial Indifference" charset="0"/>
                <a:ea typeface="Glacial Indifference" charset="0"/>
                <a:cs typeface="Glacial Indifference" charset="0"/>
              </a:rPr>
              <a:t>first 12 </a:t>
            </a:r>
            <a:r>
              <a:rPr lang="en-US" sz="1600" dirty="0">
                <a:solidFill>
                  <a:schemeClr val="bg1"/>
                </a:solidFill>
                <a:latin typeface="Glacial Indifference" charset="0"/>
                <a:ea typeface="Glacial Indifference" charset="0"/>
                <a:cs typeface="Glacial Indifference" charset="0"/>
              </a:rPr>
              <a:t>months of </a:t>
            </a:r>
            <a:r>
              <a:rPr lang="en-US" sz="1600" dirty="0" smtClean="0">
                <a:solidFill>
                  <a:schemeClr val="bg1"/>
                </a:solidFill>
                <a:latin typeface="Glacial Indifference" charset="0"/>
                <a:ea typeface="Glacial Indifference" charset="0"/>
                <a:cs typeface="Glacial Indifference" charset="0"/>
              </a:rPr>
              <a:t>operations. </a:t>
            </a:r>
            <a:endParaRPr lang="en-US" sz="1600" dirty="0">
              <a:solidFill>
                <a:schemeClr val="bg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14817541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13"/>
        <p:cNvGrpSpPr/>
        <p:nvPr/>
      </p:nvGrpSpPr>
      <p:grpSpPr>
        <a:xfrm>
          <a:off x="0" y="0"/>
          <a:ext cx="0" cy="0"/>
          <a:chOff x="0" y="0"/>
          <a:chExt cx="0" cy="0"/>
        </a:xfrm>
      </p:grpSpPr>
      <p:pic>
        <p:nvPicPr>
          <p:cNvPr id="10" name="Picture 9"/>
          <p:cNvPicPr>
            <a:picLocks noChangeAspect="1"/>
          </p:cNvPicPr>
          <p:nvPr/>
        </p:nvPicPr>
        <p:blipFill rotWithShape="1">
          <a:blip r:embed="rId3"/>
          <a:srcRect t="10710" r="642" b="6073"/>
          <a:stretch/>
        </p:blipFill>
        <p:spPr>
          <a:xfrm flipH="1">
            <a:off x="0" y="0"/>
            <a:ext cx="9159498" cy="5143500"/>
          </a:xfrm>
          <a:prstGeom prst="rect">
            <a:avLst/>
          </a:prstGeom>
        </p:spPr>
      </p:pic>
      <p:sp>
        <p:nvSpPr>
          <p:cNvPr id="415" name="Shape 415"/>
          <p:cNvSpPr txBox="1">
            <a:spLocks noGrp="1"/>
          </p:cNvSpPr>
          <p:nvPr>
            <p:ph type="sldNum" idx="12"/>
          </p:nvPr>
        </p:nvSpPr>
        <p:spPr>
          <a:xfrm>
            <a:off x="8686800" y="4826238"/>
            <a:ext cx="365760" cy="18288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charset="0"/>
                <a:ea typeface="Montserrat" charset="0"/>
                <a:cs typeface="Montserrat" charset="0"/>
                <a:sym typeface="Montserrat"/>
              </a:rPr>
              <a:t>17</a:t>
            </a:fld>
            <a:endParaRPr dirty="0">
              <a:solidFill>
                <a:schemeClr val="bg1"/>
              </a:solidFill>
              <a:latin typeface="Montserrat" charset="0"/>
              <a:ea typeface="Montserrat" charset="0"/>
              <a:cs typeface="Montserrat" charset="0"/>
              <a:sym typeface="Montserrat"/>
            </a:endParaRPr>
          </a:p>
        </p:txBody>
      </p:sp>
      <p:sp>
        <p:nvSpPr>
          <p:cNvPr id="416" name="Shape 416"/>
          <p:cNvSpPr txBox="1"/>
          <p:nvPr/>
        </p:nvSpPr>
        <p:spPr>
          <a:xfrm>
            <a:off x="469077" y="411480"/>
            <a:ext cx="5467800" cy="577500"/>
          </a:xfrm>
          <a:prstGeom prst="rect">
            <a:avLst/>
          </a:prstGeom>
          <a:noFill/>
          <a:ln>
            <a:noFill/>
          </a:ln>
        </p:spPr>
        <p:txBody>
          <a:bodyPr spcFirstLastPara="1" wrap="square" lIns="91425" tIns="45720" rIns="91425" bIns="45720" anchor="t" anchorCtr="0">
            <a:noAutofit/>
          </a:bodyPr>
          <a:lstStyle/>
          <a:p>
            <a:pPr marL="0" lvl="0" indent="0" rtl="0">
              <a:spcBef>
                <a:spcPts val="0"/>
              </a:spcBef>
              <a:spcAft>
                <a:spcPts val="0"/>
              </a:spcAft>
              <a:buNone/>
            </a:pPr>
            <a:r>
              <a:rPr lang="en-US" sz="2400" b="1" dirty="0" smtClean="0">
                <a:solidFill>
                  <a:schemeClr val="bg1"/>
                </a:solidFill>
                <a:latin typeface="Glacial Indifference" charset="0"/>
                <a:ea typeface="Glacial Indifference" charset="0"/>
                <a:cs typeface="Glacial Indifference" charset="0"/>
                <a:sym typeface="Montserrat Medium"/>
              </a:rPr>
              <a:t>Mission &amp; Vision</a:t>
            </a:r>
            <a:endParaRPr sz="2400" b="1" dirty="0">
              <a:solidFill>
                <a:schemeClr val="bg1"/>
              </a:solidFill>
              <a:latin typeface="Glacial Indifference" charset="0"/>
              <a:ea typeface="Glacial Indifference" charset="0"/>
              <a:cs typeface="Glacial Indifference" charset="0"/>
              <a:sym typeface="Montserrat Medium"/>
            </a:endParaRPr>
          </a:p>
        </p:txBody>
      </p:sp>
      <p:sp>
        <p:nvSpPr>
          <p:cNvPr id="4" name="TextBox 3"/>
          <p:cNvSpPr txBox="1"/>
          <p:nvPr/>
        </p:nvSpPr>
        <p:spPr>
          <a:xfrm>
            <a:off x="1377772" y="1968291"/>
            <a:ext cx="6394625" cy="1200329"/>
          </a:xfrm>
          <a:prstGeom prst="rect">
            <a:avLst/>
          </a:prstGeom>
          <a:noFill/>
        </p:spPr>
        <p:txBody>
          <a:bodyPr wrap="square" rtlCol="0">
            <a:spAutoFit/>
          </a:bodyPr>
          <a:lstStyle/>
          <a:p>
            <a:pPr algn="ctr"/>
            <a:r>
              <a:rPr lang="en-US" sz="1800" dirty="0">
                <a:solidFill>
                  <a:schemeClr val="bg1"/>
                </a:solidFill>
                <a:latin typeface="Glacial Indifference" charset="0"/>
                <a:ea typeface="Glacial Indifference" charset="0"/>
                <a:cs typeface="Glacial Indifference" charset="0"/>
              </a:rPr>
              <a:t>FLEXIT’s mission is to make fitness more accessible. FLEXIT will enable more individuals to </a:t>
            </a:r>
            <a:r>
              <a:rPr lang="en-US" sz="1800" dirty="0" smtClean="0">
                <a:solidFill>
                  <a:schemeClr val="bg1"/>
                </a:solidFill>
                <a:latin typeface="Glacial Indifference" charset="0"/>
                <a:ea typeface="Glacial Indifference" charset="0"/>
                <a:cs typeface="Glacial Indifference" charset="0"/>
              </a:rPr>
              <a:t>work out </a:t>
            </a:r>
            <a:r>
              <a:rPr lang="en-US" sz="1800" dirty="0">
                <a:solidFill>
                  <a:schemeClr val="bg1"/>
                </a:solidFill>
                <a:latin typeface="Glacial Indifference" charset="0"/>
                <a:ea typeface="Glacial Indifference" charset="0"/>
                <a:cs typeface="Glacial Indifference" charset="0"/>
              </a:rPr>
              <a:t>where they want, when they want. FLEXIT will accrue more </a:t>
            </a:r>
            <a:r>
              <a:rPr lang="en-US" sz="1800" dirty="0" smtClean="0">
                <a:solidFill>
                  <a:schemeClr val="bg1"/>
                </a:solidFill>
                <a:latin typeface="Glacial Indifference" charset="0"/>
                <a:ea typeface="Glacial Indifference" charset="0"/>
                <a:cs typeface="Glacial Indifference" charset="0"/>
              </a:rPr>
              <a:t>minutes </a:t>
            </a:r>
            <a:r>
              <a:rPr lang="en-US" sz="1800" dirty="0">
                <a:solidFill>
                  <a:schemeClr val="bg1"/>
                </a:solidFill>
                <a:latin typeface="Glacial Indifference" charset="0"/>
                <a:ea typeface="Glacial Indifference" charset="0"/>
                <a:cs typeface="Glacial Indifference" charset="0"/>
              </a:rPr>
              <a:t>across its platform than the largest grossing individual gym chain in the country.</a:t>
            </a:r>
          </a:p>
        </p:txBody>
      </p:sp>
      <p:sp>
        <p:nvSpPr>
          <p:cNvPr id="11" name="TextBox 10"/>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SOLUTION | </a:t>
            </a:r>
            <a:r>
              <a:rPr lang="en-US" sz="700" b="1" dirty="0" smtClean="0">
                <a:solidFill>
                  <a:schemeClr val="bg1"/>
                </a:solidFill>
                <a:latin typeface="Glacial Indifference" charset="0"/>
                <a:ea typeface="Glacial Indifference" charset="0"/>
                <a:cs typeface="Glacial Indifference" charset="0"/>
              </a:rPr>
              <a:t>BUSINESS</a:t>
            </a:r>
            <a:endParaRPr lang="en-US" sz="700" b="1" dirty="0">
              <a:solidFill>
                <a:schemeClr val="bg1"/>
              </a:solidFill>
              <a:latin typeface="Glacial Indifference" charset="0"/>
              <a:ea typeface="Glacial Indifference" charset="0"/>
              <a:cs typeface="Glacial Indifference"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pic>
        <p:nvPicPr>
          <p:cNvPr id="12" name="Picture 11"/>
          <p:cNvPicPr>
            <a:picLocks/>
          </p:cNvPicPr>
          <p:nvPr/>
        </p:nvPicPr>
        <p:blipFill>
          <a:blip r:embed="rId5">
            <a:extLst>
              <a:ext uri="{28A0092B-C50C-407E-A947-70E740481C1C}">
                <a14:useLocalDpi xmlns:a14="http://schemas.microsoft.com/office/drawing/2010/main" val="0"/>
              </a:ext>
            </a:extLst>
          </a:blip>
          <a:stretch>
            <a:fillRect/>
          </a:stretch>
        </p:blipFill>
        <p:spPr>
          <a:xfrm>
            <a:off x="2968752" y="1315116"/>
            <a:ext cx="3206496" cy="18288"/>
          </a:xfrm>
          <a:prstGeom prst="rect">
            <a:avLst/>
          </a:prstGeom>
        </p:spPr>
      </p:pic>
      <p:pic>
        <p:nvPicPr>
          <p:cNvPr id="14" name="Picture 13"/>
          <p:cNvPicPr>
            <a:picLocks/>
          </p:cNvPicPr>
          <p:nvPr/>
        </p:nvPicPr>
        <p:blipFill>
          <a:blip r:embed="rId5">
            <a:extLst>
              <a:ext uri="{28A0092B-C50C-407E-A947-70E740481C1C}">
                <a14:useLocalDpi xmlns:a14="http://schemas.microsoft.com/office/drawing/2010/main" val="0"/>
              </a:ext>
            </a:extLst>
          </a:blip>
          <a:stretch>
            <a:fillRect/>
          </a:stretch>
        </p:blipFill>
        <p:spPr>
          <a:xfrm>
            <a:off x="2968753" y="3781806"/>
            <a:ext cx="3206496" cy="18288"/>
          </a:xfrm>
          <a:prstGeom prst="rect">
            <a:avLst/>
          </a:prstGeom>
        </p:spPr>
      </p:pic>
    </p:spTree>
    <p:extLst>
      <p:ext uri="{BB962C8B-B14F-4D97-AF65-F5344CB8AC3E}">
        <p14:creationId xmlns:p14="http://schemas.microsoft.com/office/powerpoint/2010/main" val="5373433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20" name="Picture 19"/>
          <p:cNvPicPr>
            <a:picLocks noChangeAspect="1"/>
          </p:cNvPicPr>
          <p:nvPr/>
        </p:nvPicPr>
        <p:blipFill rotWithShape="1">
          <a:blip r:embed="rId3"/>
          <a:srcRect t="10710" r="642" b="6073"/>
          <a:stretch/>
        </p:blipFill>
        <p:spPr>
          <a:xfrm flipH="1">
            <a:off x="0" y="0"/>
            <a:ext cx="9159498" cy="5143500"/>
          </a:xfrm>
          <a:prstGeom prst="rect">
            <a:avLst/>
          </a:prstGeom>
        </p:spPr>
      </p:pic>
      <p:sp>
        <p:nvSpPr>
          <p:cNvPr id="17" name="Shape 414"/>
          <p:cNvSpPr/>
          <p:nvPr/>
        </p:nvSpPr>
        <p:spPr>
          <a:xfrm rot="10800000" flipH="1">
            <a:off x="3070444" y="0"/>
            <a:ext cx="6089904" cy="5143500"/>
          </a:xfrm>
          <a:prstGeom prst="round2SameRect">
            <a:avLst>
              <a:gd name="adj1" fmla="val 0"/>
              <a:gd name="adj2" fmla="val 0"/>
            </a:avLst>
          </a:prstGeom>
          <a:solidFill>
            <a:srgbClr val="00B4D2">
              <a:alpha val="70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Glacial Indifference" charset="0"/>
              <a:ea typeface="Glacial Indifference" charset="0"/>
              <a:cs typeface="Glacial Indifference" charset="0"/>
            </a:endParaRPr>
          </a:p>
        </p:txBody>
      </p:sp>
      <p:pic>
        <p:nvPicPr>
          <p:cNvPr id="4" name="Picture 3" descr="AAEAAQAAAAAAAABjAAAAJDliYWI5OWVjLTNiNWItNGQxZC1hOTY4LTc4MjIwZmUzYzU3Y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3864" y="3056913"/>
            <a:ext cx="1133159" cy="1133159"/>
          </a:xfrm>
          <a:prstGeom prst="ellipse">
            <a:avLst/>
          </a:prstGeom>
        </p:spPr>
      </p:pic>
      <p:sp>
        <p:nvSpPr>
          <p:cNvPr id="18" name="TextBox 17"/>
          <p:cNvSpPr txBox="1"/>
          <p:nvPr/>
        </p:nvSpPr>
        <p:spPr>
          <a:xfrm>
            <a:off x="4163670" y="2943819"/>
            <a:ext cx="4888890" cy="1261884"/>
          </a:xfrm>
          <a:prstGeom prst="rect">
            <a:avLst/>
          </a:prstGeom>
          <a:noFill/>
        </p:spPr>
        <p:txBody>
          <a:bodyPr wrap="square" rtlCol="0">
            <a:spAutoFit/>
          </a:bodyPr>
          <a:lstStyle/>
          <a:p>
            <a:r>
              <a:rPr lang="en-US" b="1" dirty="0" smtClean="0">
                <a:solidFill>
                  <a:schemeClr val="bg1"/>
                </a:solidFill>
                <a:latin typeface="Glacial Indifference" charset="0"/>
                <a:ea typeface="Glacial Indifference" charset="0"/>
                <a:cs typeface="Glacial Indifference" charset="0"/>
              </a:rPr>
              <a:t>Michael Rojas</a:t>
            </a:r>
          </a:p>
          <a:p>
            <a:endParaRPr lang="en-US" dirty="0">
              <a:solidFill>
                <a:schemeClr val="bg1"/>
              </a:solidFill>
              <a:latin typeface="Glacial Indifference" charset="0"/>
              <a:ea typeface="Glacial Indifference" charset="0"/>
              <a:cs typeface="Glacial Indifference" charset="0"/>
            </a:endParaRPr>
          </a:p>
          <a:p>
            <a:r>
              <a:rPr lang="en-US" dirty="0" smtClean="0">
                <a:solidFill>
                  <a:schemeClr val="bg1"/>
                </a:solidFill>
                <a:latin typeface="Glacial Indifference" charset="0"/>
                <a:ea typeface="Glacial Indifference" charset="0"/>
                <a:cs typeface="Glacial Indifference" charset="0"/>
              </a:rPr>
              <a:t>Co-Founder </a:t>
            </a:r>
            <a:r>
              <a:rPr lang="en-US" dirty="0">
                <a:solidFill>
                  <a:schemeClr val="bg1"/>
                </a:solidFill>
                <a:latin typeface="Glacial Indifference" charset="0"/>
                <a:ea typeface="Glacial Indifference" charset="0"/>
                <a:cs typeface="Glacial Indifference" charset="0"/>
              </a:rPr>
              <a:t>and CEO of Iron Grip Barbell </a:t>
            </a:r>
            <a:r>
              <a:rPr lang="en-US" dirty="0" smtClean="0">
                <a:solidFill>
                  <a:schemeClr val="bg1"/>
                </a:solidFill>
                <a:latin typeface="Glacial Indifference" charset="0"/>
                <a:ea typeface="Glacial Indifference" charset="0"/>
                <a:cs typeface="Glacial Indifference" charset="0"/>
              </a:rPr>
              <a:t>Company</a:t>
            </a:r>
          </a:p>
          <a:p>
            <a:endParaRPr lang="en-US" sz="600" dirty="0">
              <a:solidFill>
                <a:schemeClr val="bg1"/>
              </a:solidFill>
              <a:latin typeface="Glacial Indifference" charset="0"/>
              <a:ea typeface="Glacial Indifference" charset="0"/>
              <a:cs typeface="Glacial Indifference" charset="0"/>
            </a:endParaRPr>
          </a:p>
          <a:p>
            <a:r>
              <a:rPr lang="en-US" dirty="0">
                <a:solidFill>
                  <a:schemeClr val="bg1"/>
                </a:solidFill>
                <a:latin typeface="Glacial Indifference" charset="0"/>
                <a:ea typeface="Glacial Indifference" charset="0"/>
                <a:cs typeface="Glacial Indifference" charset="0"/>
              </a:rPr>
              <a:t>Iron Grip is the largest provider of commercial free weight equipment </a:t>
            </a:r>
            <a:r>
              <a:rPr lang="en-US" dirty="0" smtClean="0">
                <a:solidFill>
                  <a:schemeClr val="bg1"/>
                </a:solidFill>
                <a:latin typeface="Glacial Indifference" charset="0"/>
                <a:ea typeface="Glacial Indifference" charset="0"/>
                <a:cs typeface="Glacial Indifference" charset="0"/>
              </a:rPr>
              <a:t>worldwide</a:t>
            </a:r>
            <a:endParaRPr lang="en-US" dirty="0">
              <a:solidFill>
                <a:schemeClr val="bg1"/>
              </a:solidFill>
              <a:latin typeface="Glacial Indifference" charset="0"/>
              <a:ea typeface="Glacial Indifference" charset="0"/>
              <a:cs typeface="Glacial Indifference" charset="0"/>
            </a:endParaRPr>
          </a:p>
        </p:txBody>
      </p:sp>
      <p:sp>
        <p:nvSpPr>
          <p:cNvPr id="19" name="TextBox 18"/>
          <p:cNvSpPr txBox="1"/>
          <p:nvPr/>
        </p:nvSpPr>
        <p:spPr>
          <a:xfrm>
            <a:off x="4147641" y="589723"/>
            <a:ext cx="4904919" cy="1477328"/>
          </a:xfrm>
          <a:prstGeom prst="rect">
            <a:avLst/>
          </a:prstGeom>
          <a:noFill/>
        </p:spPr>
        <p:txBody>
          <a:bodyPr wrap="square" rtlCol="0">
            <a:spAutoFit/>
          </a:bodyPr>
          <a:lstStyle/>
          <a:p>
            <a:pPr fontAlgn="base"/>
            <a:r>
              <a:rPr lang="en-US" b="1" dirty="0" smtClean="0">
                <a:solidFill>
                  <a:schemeClr val="bg1"/>
                </a:solidFill>
                <a:latin typeface="Glacial Indifference" charset="0"/>
                <a:ea typeface="Glacial Indifference" charset="0"/>
                <a:cs typeface="Glacial Indifference" charset="0"/>
              </a:rPr>
              <a:t>Austin Cohen</a:t>
            </a:r>
          </a:p>
          <a:p>
            <a:pPr fontAlgn="base"/>
            <a:endParaRPr lang="en-US" dirty="0">
              <a:solidFill>
                <a:schemeClr val="bg1"/>
              </a:solidFill>
              <a:latin typeface="Glacial Indifference" charset="0"/>
              <a:ea typeface="Glacial Indifference" charset="0"/>
              <a:cs typeface="Glacial Indifference" charset="0"/>
            </a:endParaRPr>
          </a:p>
          <a:p>
            <a:pPr fontAlgn="base"/>
            <a:r>
              <a:rPr lang="en-US" dirty="0" smtClean="0">
                <a:solidFill>
                  <a:schemeClr val="bg1"/>
                </a:solidFill>
                <a:latin typeface="Glacial Indifference" charset="0"/>
                <a:ea typeface="Glacial Indifference" charset="0"/>
                <a:cs typeface="Glacial Indifference" charset="0"/>
              </a:rPr>
              <a:t>Extensive </a:t>
            </a:r>
            <a:r>
              <a:rPr lang="en-US" dirty="0">
                <a:solidFill>
                  <a:schemeClr val="bg1"/>
                </a:solidFill>
                <a:latin typeface="Glacial Indifference" charset="0"/>
                <a:ea typeface="Glacial Indifference" charset="0"/>
                <a:cs typeface="Glacial Indifference" charset="0"/>
              </a:rPr>
              <a:t>consumer venture capital and operating company </a:t>
            </a:r>
            <a:r>
              <a:rPr lang="en-US" dirty="0" smtClean="0">
                <a:solidFill>
                  <a:schemeClr val="bg1"/>
                </a:solidFill>
                <a:latin typeface="Glacial Indifference" charset="0"/>
                <a:ea typeface="Glacial Indifference" charset="0"/>
                <a:cs typeface="Glacial Indifference" charset="0"/>
              </a:rPr>
              <a:t>experience</a:t>
            </a:r>
          </a:p>
          <a:p>
            <a:pPr fontAlgn="base"/>
            <a:endParaRPr lang="en-US" sz="600" dirty="0">
              <a:solidFill>
                <a:schemeClr val="bg1"/>
              </a:solidFill>
              <a:latin typeface="Glacial Indifference" charset="0"/>
              <a:ea typeface="Glacial Indifference" charset="0"/>
              <a:cs typeface="Glacial Indifference" charset="0"/>
            </a:endParaRPr>
          </a:p>
          <a:p>
            <a:pPr fontAlgn="base"/>
            <a:r>
              <a:rPr lang="en-US" dirty="0" smtClean="0">
                <a:solidFill>
                  <a:schemeClr val="bg1"/>
                </a:solidFill>
                <a:latin typeface="Glacial Indifference" charset="0"/>
                <a:ea typeface="Glacial Indifference" charset="0"/>
                <a:cs typeface="Glacial Indifference" charset="0"/>
              </a:rPr>
              <a:t>Columbia </a:t>
            </a:r>
            <a:r>
              <a:rPr lang="en-US" dirty="0">
                <a:solidFill>
                  <a:schemeClr val="bg1"/>
                </a:solidFill>
                <a:latin typeface="Glacial Indifference" charset="0"/>
                <a:ea typeface="Glacial Indifference" charset="0"/>
                <a:cs typeface="Glacial Indifference" charset="0"/>
              </a:rPr>
              <a:t>Business School (MBA); Columbia University (BA); Roslyn High School Valedictorian</a:t>
            </a:r>
          </a:p>
        </p:txBody>
      </p:sp>
      <p:sp>
        <p:nvSpPr>
          <p:cNvPr id="24" name="Shape 415"/>
          <p:cNvSpPr txBox="1">
            <a:spLocks noGrp="1"/>
          </p:cNvSpPr>
          <p:nvPr>
            <p:ph type="sldNum" idx="12"/>
          </p:nvPr>
        </p:nvSpPr>
        <p:spPr>
          <a:xfrm>
            <a:off x="8686800" y="4826238"/>
            <a:ext cx="365760" cy="18288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smtClean="0">
                <a:solidFill>
                  <a:schemeClr val="bg1"/>
                </a:solidFill>
                <a:latin typeface="Montserrat" charset="0"/>
                <a:ea typeface="Montserrat" charset="0"/>
                <a:cs typeface="Montserrat" charset="0"/>
                <a:sym typeface="Montserrat"/>
              </a:rPr>
              <a:t>16</a:t>
            </a:r>
            <a:endParaRPr dirty="0">
              <a:solidFill>
                <a:schemeClr val="bg1"/>
              </a:solidFill>
              <a:latin typeface="Montserrat" charset="0"/>
              <a:ea typeface="Montserrat" charset="0"/>
              <a:cs typeface="Montserrat" charset="0"/>
              <a:sym typeface="Montserrat"/>
            </a:endParaRPr>
          </a:p>
        </p:txBody>
      </p:sp>
      <p:sp>
        <p:nvSpPr>
          <p:cNvPr id="25" name="Shape 416"/>
          <p:cNvSpPr txBox="1"/>
          <p:nvPr/>
        </p:nvSpPr>
        <p:spPr>
          <a:xfrm>
            <a:off x="462421" y="422684"/>
            <a:ext cx="1602620" cy="577500"/>
          </a:xfrm>
          <a:prstGeom prst="rect">
            <a:avLst/>
          </a:prstGeom>
          <a:noFill/>
          <a:ln>
            <a:noFill/>
          </a:ln>
        </p:spPr>
        <p:txBody>
          <a:bodyPr spcFirstLastPara="1" wrap="square" lIns="91425" tIns="45720" rIns="91425" bIns="45720" anchor="t" anchorCtr="0">
            <a:noAutofit/>
          </a:bodyPr>
          <a:lstStyle/>
          <a:p>
            <a:pPr marL="0" lvl="0" indent="0" rtl="0">
              <a:spcBef>
                <a:spcPts val="0"/>
              </a:spcBef>
              <a:spcAft>
                <a:spcPts val="0"/>
              </a:spcAft>
              <a:buNone/>
            </a:pPr>
            <a:r>
              <a:rPr lang="en-US" sz="2400" b="1" dirty="0" smtClean="0">
                <a:solidFill>
                  <a:schemeClr val="bg1"/>
                </a:solidFill>
                <a:latin typeface="Glacial Indifference" charset="0"/>
                <a:ea typeface="Glacial Indifference" charset="0"/>
                <a:cs typeface="Glacial Indifference" charset="0"/>
                <a:sym typeface="Montserrat Medium"/>
              </a:rPr>
              <a:t>Team</a:t>
            </a:r>
            <a:endParaRPr sz="2400" b="1" dirty="0">
              <a:solidFill>
                <a:schemeClr val="bg1"/>
              </a:solidFill>
              <a:latin typeface="Glacial Indifference" charset="0"/>
              <a:ea typeface="Glacial Indifference" charset="0"/>
              <a:cs typeface="Glacial Indifference" charset="0"/>
              <a:sym typeface="Montserrat Medium"/>
            </a:endParaRPr>
          </a:p>
        </p:txBody>
      </p:sp>
      <p:sp>
        <p:nvSpPr>
          <p:cNvPr id="26" name="TextBox 25"/>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SOLUTION | </a:t>
            </a:r>
            <a:r>
              <a:rPr lang="en-US" sz="700" b="1" dirty="0" smtClean="0">
                <a:solidFill>
                  <a:schemeClr val="bg1"/>
                </a:solidFill>
                <a:latin typeface="Glacial Indifference" charset="0"/>
                <a:ea typeface="Glacial Indifference" charset="0"/>
                <a:cs typeface="Glacial Indifference" charset="0"/>
              </a:rPr>
              <a:t>BUSINESS</a:t>
            </a:r>
            <a:endParaRPr lang="en-US" sz="700" b="1" dirty="0">
              <a:solidFill>
                <a:schemeClr val="bg1"/>
              </a:solidFill>
              <a:latin typeface="Glacial Indifference" charset="0"/>
              <a:ea typeface="Glacial Indifference" charset="0"/>
              <a:cs typeface="Glacial Indifference" charset="0"/>
            </a:endParaRPr>
          </a:p>
        </p:txBody>
      </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pic>
        <p:nvPicPr>
          <p:cNvPr id="7170" name="Picture 2" descr="https://lh5.googleusercontent.com/F7LpPVjRcEvaZ7bQ61Xo5ApfZ_eyQ6_lxzuM35Zh-7GtlNyWzzO068_DMX97V4UVkO3Qq606x3OScdu2NNYDyE0pc7faDneOb6Idnqv8UrDteP-7lhDgPENWu2_8YBUCX9D0vjo5R4w"/>
          <p:cNvPicPr>
            <a:picLocks noChangeAspect="1" noChangeArrowheads="1"/>
          </p:cNvPicPr>
          <p:nvPr/>
        </p:nvPicPr>
        <p:blipFill rotWithShape="1">
          <a:blip r:embed="rId6">
            <a:extLst>
              <a:ext uri="{28A0092B-C50C-407E-A947-70E740481C1C}">
                <a14:useLocalDpi xmlns:a14="http://schemas.microsoft.com/office/drawing/2010/main" val="0"/>
              </a:ext>
            </a:extLst>
          </a:blip>
          <a:srcRect l="-14969" t="1027" r="-11030" b="17446"/>
          <a:stretch/>
        </p:blipFill>
        <p:spPr bwMode="auto">
          <a:xfrm>
            <a:off x="2539413" y="765167"/>
            <a:ext cx="1133856" cy="1126441"/>
          </a:xfrm>
          <a:prstGeom prst="ellipse">
            <a:avLst/>
          </a:prstGeom>
          <a:solidFill>
            <a:schemeClr val="lt1"/>
          </a:solidFill>
        </p:spPr>
      </p:pic>
    </p:spTree>
    <p:extLst>
      <p:ext uri="{BB962C8B-B14F-4D97-AF65-F5344CB8AC3E}">
        <p14:creationId xmlns:p14="http://schemas.microsoft.com/office/powerpoint/2010/main" val="16449648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17" name="Picture 16"/>
          <p:cNvPicPr>
            <a:picLocks noChangeAspect="1"/>
          </p:cNvPicPr>
          <p:nvPr/>
        </p:nvPicPr>
        <p:blipFill rotWithShape="1">
          <a:blip r:embed="rId3"/>
          <a:srcRect t="10710" r="642" b="6073"/>
          <a:stretch/>
        </p:blipFill>
        <p:spPr>
          <a:xfrm flipH="1">
            <a:off x="0" y="0"/>
            <a:ext cx="9159498" cy="5143500"/>
          </a:xfrm>
          <a:prstGeom prst="rect">
            <a:avLst/>
          </a:prstGeom>
        </p:spPr>
      </p:pic>
      <p:sp>
        <p:nvSpPr>
          <p:cNvPr id="16" name="Rounded Rectangle 15"/>
          <p:cNvSpPr/>
          <p:nvPr/>
        </p:nvSpPr>
        <p:spPr>
          <a:xfrm flipV="1">
            <a:off x="-2" y="-19561"/>
            <a:ext cx="9143999" cy="1783003"/>
          </a:xfrm>
          <a:prstGeom prst="roundRect">
            <a:avLst>
              <a:gd name="adj" fmla="val 0"/>
            </a:avLst>
          </a:prstGeom>
          <a:solidFill>
            <a:srgbClr val="1AA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Shape 406"/>
          <p:cNvSpPr txBox="1">
            <a:spLocks noGrp="1"/>
          </p:cNvSpPr>
          <p:nvPr>
            <p:ph type="sldNum" idx="12"/>
          </p:nvPr>
        </p:nvSpPr>
        <p:spPr>
          <a:xfrm>
            <a:off x="8686800" y="4804145"/>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charset="0"/>
                <a:ea typeface="Montserrat" charset="0"/>
                <a:cs typeface="Montserrat" charset="0"/>
                <a:sym typeface="Montserrat"/>
              </a:rPr>
              <a:t>19</a:t>
            </a:fld>
            <a:endParaRPr dirty="0">
              <a:solidFill>
                <a:schemeClr val="tx1"/>
              </a:solidFill>
              <a:latin typeface="Montserrat" charset="0"/>
              <a:ea typeface="Montserrat" charset="0"/>
              <a:cs typeface="Montserrat" charset="0"/>
              <a:sym typeface="Montserrat"/>
            </a:endParaRPr>
          </a:p>
        </p:txBody>
      </p:sp>
      <p:sp>
        <p:nvSpPr>
          <p:cNvPr id="12" name="TextBox 11"/>
          <p:cNvSpPr txBox="1"/>
          <p:nvPr/>
        </p:nvSpPr>
        <p:spPr>
          <a:xfrm>
            <a:off x="5864835" y="2297800"/>
            <a:ext cx="3438522" cy="923330"/>
          </a:xfrm>
          <a:prstGeom prst="rect">
            <a:avLst/>
          </a:prstGeom>
          <a:noFill/>
        </p:spPr>
        <p:txBody>
          <a:bodyPr wrap="square" rtlCol="0">
            <a:spAutoFit/>
          </a:bodyPr>
          <a:lstStyle/>
          <a:p>
            <a:pPr algn="ctr"/>
            <a:r>
              <a:rPr lang="en-US" sz="1800" b="1" dirty="0">
                <a:solidFill>
                  <a:schemeClr val="bg1"/>
                </a:solidFill>
                <a:latin typeface="Glacial Indifference" charset="0"/>
                <a:ea typeface="Glacial Indifference" charset="0"/>
                <a:cs typeface="Glacial Indifference" charset="0"/>
              </a:rPr>
              <a:t>Michael Rojas</a:t>
            </a:r>
          </a:p>
          <a:p>
            <a:pPr algn="ctr"/>
            <a:r>
              <a:rPr lang="en-US" sz="1800" dirty="0" smtClean="0">
                <a:solidFill>
                  <a:schemeClr val="bg1"/>
                </a:solidFill>
                <a:latin typeface="Glacial Indifference" charset="0"/>
                <a:ea typeface="Glacial Indifference" charset="0"/>
                <a:cs typeface="Glacial Indifference" charset="0"/>
              </a:rPr>
              <a:t>Head </a:t>
            </a:r>
            <a:r>
              <a:rPr lang="en-US" sz="1800" dirty="0">
                <a:solidFill>
                  <a:schemeClr val="bg1"/>
                </a:solidFill>
                <a:latin typeface="Glacial Indifference" charset="0"/>
                <a:ea typeface="Glacial Indifference" charset="0"/>
                <a:cs typeface="Glacial Indifference" charset="0"/>
              </a:rPr>
              <a:t>of </a:t>
            </a:r>
            <a:endParaRPr lang="en-US" sz="1800" dirty="0" smtClean="0">
              <a:solidFill>
                <a:schemeClr val="bg1"/>
              </a:solidFill>
              <a:latin typeface="Glacial Indifference" charset="0"/>
              <a:ea typeface="Glacial Indifference" charset="0"/>
              <a:cs typeface="Glacial Indifference" charset="0"/>
            </a:endParaRPr>
          </a:p>
          <a:p>
            <a:pPr algn="ctr"/>
            <a:r>
              <a:rPr lang="en-US" sz="1800" dirty="0" smtClean="0">
                <a:solidFill>
                  <a:schemeClr val="bg1"/>
                </a:solidFill>
                <a:latin typeface="Glacial Indifference" charset="0"/>
                <a:ea typeface="Glacial Indifference" charset="0"/>
                <a:cs typeface="Glacial Indifference" charset="0"/>
              </a:rPr>
              <a:t>Business Development  </a:t>
            </a:r>
          </a:p>
        </p:txBody>
      </p:sp>
      <p:sp>
        <p:nvSpPr>
          <p:cNvPr id="13" name="TextBox 12"/>
          <p:cNvSpPr txBox="1"/>
          <p:nvPr/>
        </p:nvSpPr>
        <p:spPr>
          <a:xfrm>
            <a:off x="535474" y="2309450"/>
            <a:ext cx="2103120" cy="923330"/>
          </a:xfrm>
          <a:prstGeom prst="rect">
            <a:avLst/>
          </a:prstGeom>
          <a:noFill/>
        </p:spPr>
        <p:txBody>
          <a:bodyPr wrap="square" rtlCol="0">
            <a:spAutoFit/>
          </a:bodyPr>
          <a:lstStyle/>
          <a:p>
            <a:pPr algn="ctr"/>
            <a:r>
              <a:rPr lang="en-US" sz="1800" b="1" dirty="0">
                <a:solidFill>
                  <a:schemeClr val="bg1"/>
                </a:solidFill>
                <a:latin typeface="Glacial Indifference" charset="0"/>
                <a:ea typeface="Glacial Indifference" charset="0"/>
                <a:cs typeface="Glacial Indifference" charset="0"/>
              </a:rPr>
              <a:t>Austin Cohen</a:t>
            </a:r>
          </a:p>
          <a:p>
            <a:pPr algn="ctr"/>
            <a:r>
              <a:rPr lang="en-US" sz="1800" dirty="0" smtClean="0">
                <a:solidFill>
                  <a:schemeClr val="bg1"/>
                </a:solidFill>
                <a:latin typeface="Glacial Indifference" charset="0"/>
                <a:ea typeface="Glacial Indifference" charset="0"/>
                <a:cs typeface="Glacial Indifference" charset="0"/>
              </a:rPr>
              <a:t>CEO </a:t>
            </a:r>
          </a:p>
          <a:p>
            <a:pPr algn="ctr"/>
            <a:endParaRPr lang="en-US" sz="1800" dirty="0">
              <a:solidFill>
                <a:schemeClr val="bg1"/>
              </a:solidFill>
              <a:latin typeface="Glacial Indifference" charset="0"/>
              <a:ea typeface="Glacial Indifference" charset="0"/>
              <a:cs typeface="Glacial Indifference" charset="0"/>
            </a:endParaRPr>
          </a:p>
        </p:txBody>
      </p:sp>
      <p:sp>
        <p:nvSpPr>
          <p:cNvPr id="21" name="TextBox 20"/>
          <p:cNvSpPr txBox="1"/>
          <p:nvPr/>
        </p:nvSpPr>
        <p:spPr>
          <a:xfrm>
            <a:off x="457200" y="274320"/>
            <a:ext cx="4343603" cy="605294"/>
          </a:xfrm>
          <a:prstGeom prst="rect">
            <a:avLst/>
          </a:prstGeom>
        </p:spPr>
        <p:txBody>
          <a:bodyPr wrap="square" rtlCol="0">
            <a:spAutoFit/>
          </a:bodyPr>
          <a:lstStyle/>
          <a:p>
            <a:pPr>
              <a:lnSpc>
                <a:spcPts val="4000"/>
              </a:lnSpc>
            </a:pPr>
            <a:r>
              <a:rPr lang="en-US" sz="2400" b="1" dirty="0" smtClean="0">
                <a:solidFill>
                  <a:schemeClr val="bg1"/>
                </a:solidFill>
                <a:latin typeface="Glacial Indifference" charset="0"/>
                <a:ea typeface="Glacial Indifference" charset="0"/>
                <a:cs typeface="Glacial Indifference" charset="0"/>
              </a:rPr>
              <a:t>The Team</a:t>
            </a:r>
            <a:endParaRPr lang="en-US" sz="2400" b="1" dirty="0">
              <a:solidFill>
                <a:schemeClr val="bg1"/>
              </a:solidFill>
              <a:latin typeface="Glacial Indifference" charset="0"/>
              <a:ea typeface="Glacial Indifference" charset="0"/>
              <a:cs typeface="Glacial Indifference" charset="0"/>
            </a:endParaRPr>
          </a:p>
        </p:txBody>
      </p:sp>
      <p:sp>
        <p:nvSpPr>
          <p:cNvPr id="14" name="TextBox 13"/>
          <p:cNvSpPr txBox="1"/>
          <p:nvPr/>
        </p:nvSpPr>
        <p:spPr>
          <a:xfrm>
            <a:off x="3764109" y="2309449"/>
            <a:ext cx="2103120" cy="646331"/>
          </a:xfrm>
          <a:prstGeom prst="rect">
            <a:avLst/>
          </a:prstGeom>
          <a:noFill/>
        </p:spPr>
        <p:txBody>
          <a:bodyPr wrap="square" rtlCol="0">
            <a:spAutoFit/>
          </a:bodyPr>
          <a:lstStyle/>
          <a:p>
            <a:pPr algn="ctr"/>
            <a:r>
              <a:rPr lang="en-US" sz="1800" b="1" dirty="0">
                <a:solidFill>
                  <a:schemeClr val="bg1"/>
                </a:solidFill>
                <a:latin typeface="Glacial Indifference" charset="0"/>
                <a:ea typeface="Glacial Indifference" charset="0"/>
                <a:cs typeface="Glacial Indifference" charset="0"/>
              </a:rPr>
              <a:t>Kevin Batista</a:t>
            </a:r>
          </a:p>
          <a:p>
            <a:pPr algn="ctr"/>
            <a:r>
              <a:rPr lang="en-US" sz="1800" dirty="0" smtClean="0">
                <a:solidFill>
                  <a:schemeClr val="bg1"/>
                </a:solidFill>
                <a:latin typeface="Glacial Indifference" charset="0"/>
                <a:ea typeface="Glacial Indifference" charset="0"/>
                <a:cs typeface="Glacial Indifference" charset="0"/>
              </a:rPr>
              <a:t>COO </a:t>
            </a:r>
          </a:p>
        </p:txBody>
      </p:sp>
      <p:pic>
        <p:nvPicPr>
          <p:cNvPr id="22" name="Picture 21"/>
          <p:cNvPicPr>
            <a:picLocks noChangeAspect="1"/>
          </p:cNvPicPr>
          <p:nvPr/>
        </p:nvPicPr>
        <p:blipFill>
          <a:blip r:embed="rId4"/>
          <a:stretch>
            <a:fillRect/>
          </a:stretch>
        </p:blipFill>
        <p:spPr>
          <a:xfrm>
            <a:off x="173737" y="137160"/>
            <a:ext cx="883919" cy="100584"/>
          </a:xfrm>
          <a:prstGeom prst="rect">
            <a:avLst/>
          </a:prstGeom>
        </p:spPr>
      </p:pic>
      <p:sp>
        <p:nvSpPr>
          <p:cNvPr id="23" name="TextBox 22"/>
          <p:cNvSpPr txBox="1"/>
          <p:nvPr/>
        </p:nvSpPr>
        <p:spPr>
          <a:xfrm>
            <a:off x="6896100" y="49941"/>
            <a:ext cx="2019300" cy="230832"/>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SOLUTION | </a:t>
            </a:r>
            <a:r>
              <a:rPr lang="en-US" sz="900" b="1" dirty="0" smtClean="0">
                <a:solidFill>
                  <a:schemeClr val="bg1"/>
                </a:solidFill>
                <a:latin typeface="Glacial Indifference" charset="0"/>
                <a:ea typeface="Glacial Indifference" charset="0"/>
                <a:cs typeface="Glacial Indifference" charset="0"/>
              </a:rPr>
              <a:t>BUSINESS</a:t>
            </a:r>
            <a:endParaRPr lang="en-US" sz="700" b="1" dirty="0">
              <a:solidFill>
                <a:schemeClr val="bg1"/>
              </a:solidFill>
              <a:latin typeface="Glacial Indifference" charset="0"/>
              <a:ea typeface="Glacial Indifference" charset="0"/>
              <a:cs typeface="Glacial Indifference" charset="0"/>
            </a:endParaRPr>
          </a:p>
        </p:txBody>
      </p:sp>
      <p:sp>
        <p:nvSpPr>
          <p:cNvPr id="26" name="TextBox 25"/>
          <p:cNvSpPr txBox="1"/>
          <p:nvPr/>
        </p:nvSpPr>
        <p:spPr>
          <a:xfrm>
            <a:off x="6221603" y="3133960"/>
            <a:ext cx="2922397" cy="1384995"/>
          </a:xfrm>
          <a:prstGeom prst="rect">
            <a:avLst/>
          </a:prstGeom>
          <a:noFill/>
        </p:spPr>
        <p:txBody>
          <a:bodyPr wrap="square" rtlCol="0">
            <a:spAutoFit/>
          </a:bodyPr>
          <a:lstStyle/>
          <a:p>
            <a:pPr algn="ctr"/>
            <a:r>
              <a:rPr lang="en-US" sz="1200" dirty="0">
                <a:solidFill>
                  <a:schemeClr val="bg1"/>
                </a:solidFill>
                <a:latin typeface="Glacial Indifference"/>
                <a:ea typeface="Glacial Indifference" charset="0"/>
                <a:cs typeface="Glacial Indifference" charset="0"/>
              </a:rPr>
              <a:t>Co-Founder, co-CEO &amp; President of Iron Grip Barbell Company</a:t>
            </a:r>
          </a:p>
          <a:p>
            <a:pPr algn="ctr"/>
            <a:r>
              <a:rPr lang="en-US" sz="1200" dirty="0">
                <a:solidFill>
                  <a:schemeClr val="bg1"/>
                </a:solidFill>
                <a:latin typeface="Glacial Indifference"/>
                <a:ea typeface="Glacial Indifference" charset="0"/>
                <a:cs typeface="Glacial Indifference" charset="0"/>
              </a:rPr>
              <a:t>Iron Grip is the largest provider of commercial free weight equipment </a:t>
            </a:r>
            <a:r>
              <a:rPr lang="en-US" sz="1200" dirty="0" smtClean="0">
                <a:solidFill>
                  <a:schemeClr val="bg1"/>
                </a:solidFill>
                <a:latin typeface="Glacial Indifference"/>
                <a:ea typeface="Glacial Indifference" charset="0"/>
                <a:cs typeface="Glacial Indifference" charset="0"/>
              </a:rPr>
              <a:t>worldwide. Michael received his MBA from USC </a:t>
            </a:r>
            <a:r>
              <a:rPr lang="en-US" sz="1200" dirty="0">
                <a:solidFill>
                  <a:schemeClr val="bg1"/>
                </a:solidFill>
                <a:latin typeface="Glacial Indifference"/>
                <a:ea typeface="Glacial Indifference" charset="0"/>
                <a:cs typeface="Glacial Indifference" charset="0"/>
              </a:rPr>
              <a:t>School of </a:t>
            </a:r>
            <a:r>
              <a:rPr lang="en-US" sz="1200" dirty="0" smtClean="0">
                <a:solidFill>
                  <a:schemeClr val="bg1"/>
                </a:solidFill>
                <a:latin typeface="Glacial Indifference"/>
                <a:ea typeface="Glacial Indifference" charset="0"/>
                <a:cs typeface="Glacial Indifference" charset="0"/>
              </a:rPr>
              <a:t>Business, </a:t>
            </a:r>
            <a:r>
              <a:rPr lang="en-US" sz="1200" dirty="0">
                <a:solidFill>
                  <a:schemeClr val="bg1"/>
                </a:solidFill>
                <a:latin typeface="Glacial Indifference"/>
                <a:ea typeface="Glacial Indifference" charset="0"/>
                <a:cs typeface="Glacial Indifference" charset="0"/>
              </a:rPr>
              <a:t>Pepperdine </a:t>
            </a:r>
            <a:r>
              <a:rPr lang="en-US" sz="1200" dirty="0" smtClean="0">
                <a:solidFill>
                  <a:schemeClr val="bg1"/>
                </a:solidFill>
                <a:latin typeface="Glacial Indifference"/>
                <a:ea typeface="Glacial Indifference" charset="0"/>
                <a:cs typeface="Glacial Indifference" charset="0"/>
              </a:rPr>
              <a:t>University</a:t>
            </a:r>
            <a:endParaRPr lang="en-US" sz="1200" dirty="0">
              <a:solidFill>
                <a:schemeClr val="bg1"/>
              </a:solidFill>
              <a:latin typeface="Glacial Indifference"/>
              <a:ea typeface="Glacial Indifference" charset="0"/>
              <a:cs typeface="Glacial Indifference" charset="0"/>
            </a:endParaRPr>
          </a:p>
        </p:txBody>
      </p:sp>
      <p:sp>
        <p:nvSpPr>
          <p:cNvPr id="28" name="TextBox 27"/>
          <p:cNvSpPr txBox="1"/>
          <p:nvPr/>
        </p:nvSpPr>
        <p:spPr>
          <a:xfrm>
            <a:off x="441817" y="3133960"/>
            <a:ext cx="2691515" cy="1754326"/>
          </a:xfrm>
          <a:prstGeom prst="rect">
            <a:avLst/>
          </a:prstGeom>
          <a:noFill/>
        </p:spPr>
        <p:txBody>
          <a:bodyPr wrap="square" rtlCol="0">
            <a:spAutoFit/>
          </a:bodyPr>
          <a:lstStyle/>
          <a:p>
            <a:pPr algn="ctr">
              <a:buClr>
                <a:schemeClr val="bg1"/>
              </a:buClr>
            </a:pPr>
            <a:r>
              <a:rPr lang="en-US" sz="1200" dirty="0" smtClean="0">
                <a:solidFill>
                  <a:schemeClr val="bg1"/>
                </a:solidFill>
                <a:latin typeface="Glacial Indifference"/>
                <a:ea typeface="Glacial Indifference" charset="0"/>
                <a:cs typeface="Glacial Indifference" charset="0"/>
              </a:rPr>
              <a:t>Consumer venture capitalist with  extensive operating </a:t>
            </a:r>
            <a:r>
              <a:rPr lang="en-US" sz="1200" dirty="0">
                <a:solidFill>
                  <a:schemeClr val="bg1"/>
                </a:solidFill>
                <a:latin typeface="Glacial Indifference"/>
                <a:ea typeface="Glacial Indifference" charset="0"/>
                <a:cs typeface="Glacial Indifference" charset="0"/>
              </a:rPr>
              <a:t>experience. </a:t>
            </a:r>
            <a:r>
              <a:rPr lang="en-US" sz="1200" dirty="0" smtClean="0">
                <a:solidFill>
                  <a:schemeClr val="bg1"/>
                </a:solidFill>
                <a:latin typeface="Glacial Indifference"/>
                <a:ea typeface="Glacial Indifference" charset="0"/>
                <a:cs typeface="Glacial Indifference" charset="0"/>
              </a:rPr>
              <a:t>Austin co-founded a </a:t>
            </a:r>
            <a:r>
              <a:rPr lang="en-US" sz="1200" dirty="0">
                <a:solidFill>
                  <a:schemeClr val="bg1"/>
                </a:solidFill>
                <a:latin typeface="Glacial Indifference"/>
                <a:ea typeface="Glacial Indifference" charset="0"/>
                <a:cs typeface="Glacial Indifference" charset="0"/>
              </a:rPr>
              <a:t>competitive platform and has launched multiple fitness </a:t>
            </a:r>
            <a:r>
              <a:rPr lang="en-US" sz="1200" dirty="0" smtClean="0">
                <a:solidFill>
                  <a:schemeClr val="bg1"/>
                </a:solidFill>
                <a:latin typeface="Glacial Indifference"/>
                <a:ea typeface="Glacial Indifference" charset="0"/>
                <a:cs typeface="Glacial Indifference" charset="0"/>
              </a:rPr>
              <a:t>brands. He is a Partner </a:t>
            </a:r>
            <a:r>
              <a:rPr lang="en-US" sz="1200" dirty="0">
                <a:solidFill>
                  <a:schemeClr val="bg1"/>
                </a:solidFill>
                <a:latin typeface="Glacial Indifference"/>
                <a:ea typeface="Glacial Indifference" charset="0"/>
                <a:cs typeface="Glacial Indifference" charset="0"/>
              </a:rPr>
              <a:t>and first employee at private aviation startup Wheels Up ($800M valuation</a:t>
            </a:r>
            <a:r>
              <a:rPr lang="en-US" sz="1200" dirty="0" smtClean="0">
                <a:solidFill>
                  <a:schemeClr val="bg1"/>
                </a:solidFill>
                <a:latin typeface="Glacial Indifference"/>
                <a:ea typeface="Glacial Indifference" charset="0"/>
                <a:cs typeface="Glacial Indifference" charset="0"/>
              </a:rPr>
              <a:t>). Austin received his MBA and BS from Columbia University.</a:t>
            </a:r>
            <a:endParaRPr lang="en-US" sz="1200" dirty="0">
              <a:solidFill>
                <a:schemeClr val="bg1"/>
              </a:solidFill>
              <a:latin typeface="Glacial Indifference"/>
              <a:ea typeface="Glacial Indifference" charset="0"/>
              <a:cs typeface="Glacial Indifference" charset="0"/>
            </a:endParaRPr>
          </a:p>
        </p:txBody>
      </p:sp>
      <p:pic>
        <p:nvPicPr>
          <p:cNvPr id="10" name="Picture 9"/>
          <p:cNvPicPr>
            <a:picLocks/>
          </p:cNvPicPr>
          <p:nvPr/>
        </p:nvPicPr>
        <p:blipFill>
          <a:blip r:embed="rId5"/>
          <a:stretch>
            <a:fillRect/>
          </a:stretch>
        </p:blipFill>
        <p:spPr>
          <a:xfrm>
            <a:off x="4096227" y="1170394"/>
            <a:ext cx="1143000" cy="1143000"/>
          </a:xfrm>
          <a:prstGeom prst="ellipse">
            <a:avLst/>
          </a:prstGeom>
        </p:spPr>
      </p:pic>
      <p:sp>
        <p:nvSpPr>
          <p:cNvPr id="25" name="TextBox 24"/>
          <p:cNvSpPr txBox="1"/>
          <p:nvPr/>
        </p:nvSpPr>
        <p:spPr>
          <a:xfrm>
            <a:off x="3421049" y="3133960"/>
            <a:ext cx="2691515" cy="1938992"/>
          </a:xfrm>
          <a:prstGeom prst="rect">
            <a:avLst/>
          </a:prstGeom>
          <a:noFill/>
        </p:spPr>
        <p:txBody>
          <a:bodyPr wrap="square" rtlCol="0">
            <a:spAutoFit/>
          </a:bodyPr>
          <a:lstStyle/>
          <a:p>
            <a:pPr algn="ctr"/>
            <a:r>
              <a:rPr lang="en-US" sz="1200" dirty="0">
                <a:solidFill>
                  <a:schemeClr val="bg1"/>
                </a:solidFill>
                <a:latin typeface="Glacial Indifference"/>
              </a:rPr>
              <a:t>Seasoned management consultant with strategy and operational consulting experience across entertainment, media and consumer retail sectors. He has worked for premier consulting firms including McKinsey &amp; Co. and PwC Advisory. Kevin received his MBA from Columbia Business School and BS in Finance from NYU Stern. </a:t>
            </a:r>
          </a:p>
        </p:txBody>
      </p:sp>
      <p:pic>
        <p:nvPicPr>
          <p:cNvPr id="29" name="Picture 28" descr="AAEAAQAAAAAAAABjAAAAJDliYWI5OWVjLTNiNWItNGQxZC1hOTY4LTc4MjIwZmUzYzU3Yw.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5033" y="1175315"/>
            <a:ext cx="1133159" cy="1133159"/>
          </a:xfrm>
          <a:prstGeom prst="ellipse">
            <a:avLst/>
          </a:prstGeom>
        </p:spPr>
      </p:pic>
      <p:pic>
        <p:nvPicPr>
          <p:cNvPr id="18" name="Picture 2" descr="https://lh5.googleusercontent.com/F7LpPVjRcEvaZ7bQ61Xo5ApfZ_eyQ6_lxzuM35Zh-7GtlNyWzzO068_DMX97V4UVkO3Qq606x3OScdu2NNYDyE0pc7faDneOb6Idnqv8UrDteP-7lhDgPENWu2_8YBUCX9D0vjo5R4w"/>
          <p:cNvPicPr>
            <a:picLocks noChangeAspect="1" noChangeArrowheads="1"/>
          </p:cNvPicPr>
          <p:nvPr/>
        </p:nvPicPr>
        <p:blipFill rotWithShape="1">
          <a:blip r:embed="rId7">
            <a:extLst>
              <a:ext uri="{28A0092B-C50C-407E-A947-70E740481C1C}">
                <a14:useLocalDpi xmlns:a14="http://schemas.microsoft.com/office/drawing/2010/main" val="0"/>
              </a:ext>
            </a:extLst>
          </a:blip>
          <a:srcRect l="-14969" t="1027" r="-11030" b="17446"/>
          <a:stretch/>
        </p:blipFill>
        <p:spPr bwMode="auto">
          <a:xfrm>
            <a:off x="1220646" y="1171359"/>
            <a:ext cx="1133856" cy="1126441"/>
          </a:xfrm>
          <a:prstGeom prst="ellipse">
            <a:avLst/>
          </a:prstGeom>
          <a:solidFill>
            <a:schemeClr val="lt1"/>
          </a:solidFill>
        </p:spPr>
      </p:pic>
    </p:spTree>
    <p:extLst>
      <p:ext uri="{BB962C8B-B14F-4D97-AF65-F5344CB8AC3E}">
        <p14:creationId xmlns:p14="http://schemas.microsoft.com/office/powerpoint/2010/main" val="19988379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srcRect t="10710" r="642" b="6073"/>
          <a:stretch/>
        </p:blipFill>
        <p:spPr>
          <a:xfrm flipH="1">
            <a:off x="0" y="0"/>
            <a:ext cx="9159498" cy="5143500"/>
          </a:xfrm>
          <a:prstGeom prst="rect">
            <a:avLst/>
          </a:prstGeom>
        </p:spPr>
      </p:pic>
      <p:sp>
        <p:nvSpPr>
          <p:cNvPr id="3" name="Slide Number Placeholder 2"/>
          <p:cNvSpPr>
            <a:spLocks noGrp="1"/>
          </p:cNvSpPr>
          <p:nvPr>
            <p:ph type="sldNum" idx="12"/>
          </p:nvPr>
        </p:nvSpPr>
        <p:spPr>
          <a:xfrm>
            <a:off x="8506642" y="4723039"/>
            <a:ext cx="548700" cy="393600"/>
          </a:xfrm>
        </p:spPr>
        <p:txBody>
          <a:bodyPr/>
          <a:lstStyle/>
          <a:p>
            <a:pPr marL="0" lvl="0" indent="0">
              <a:spcBef>
                <a:spcPts val="0"/>
              </a:spcBef>
              <a:spcAft>
                <a:spcPts val="0"/>
              </a:spcAft>
              <a:buNone/>
            </a:pPr>
            <a:fld id="{00000000-1234-1234-1234-123412341234}" type="slidenum">
              <a:rPr lang="uk-UA" smtClean="0">
                <a:solidFill>
                  <a:schemeClr val="bg1"/>
                </a:solidFill>
                <a:latin typeface="Montserrat" charset="0"/>
                <a:ea typeface="Montserrat" charset="0"/>
                <a:cs typeface="Montserrat" charset="0"/>
              </a:rPr>
              <a:t>2</a:t>
            </a:fld>
            <a:endParaRPr lang="uk-UA" dirty="0">
              <a:solidFill>
                <a:schemeClr val="bg1"/>
              </a:solidFill>
              <a:latin typeface="Montserrat" charset="0"/>
              <a:ea typeface="Montserrat" charset="0"/>
              <a:cs typeface="Montserrat" charset="0"/>
            </a:endParaRPr>
          </a:p>
        </p:txBody>
      </p:sp>
      <p:sp>
        <p:nvSpPr>
          <p:cNvPr id="5" name="Shape 62"/>
          <p:cNvSpPr txBox="1"/>
          <p:nvPr/>
        </p:nvSpPr>
        <p:spPr>
          <a:xfrm>
            <a:off x="3355658" y="3184659"/>
            <a:ext cx="2558400" cy="1810512"/>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4800" b="1" dirty="0" smtClean="0">
                <a:solidFill>
                  <a:srgbClr val="00B4D2"/>
                </a:solidFill>
                <a:latin typeface="Glacial Indifference" charset="0"/>
                <a:ea typeface="Glacial Indifference" charset="0"/>
                <a:cs typeface="Glacial Indifference" charset="0"/>
                <a:sym typeface="Montserrat"/>
              </a:rPr>
              <a:t>6</a:t>
            </a:r>
            <a:r>
              <a:rPr lang="en-US" sz="4800" b="1" dirty="0" smtClean="0">
                <a:solidFill>
                  <a:srgbClr val="00B4D2"/>
                </a:solidFill>
                <a:latin typeface="Glacial Indifference" charset="0"/>
                <a:ea typeface="Glacial Indifference" charset="0"/>
                <a:cs typeface="Glacial Indifference" charset="0"/>
                <a:sym typeface="Montserrat"/>
              </a:rPr>
              <a:t>7</a:t>
            </a:r>
            <a:r>
              <a:rPr lang="en" sz="4800" b="1" dirty="0" smtClean="0">
                <a:solidFill>
                  <a:srgbClr val="00B4D2"/>
                </a:solidFill>
                <a:latin typeface="Glacial Indifference" charset="0"/>
                <a:ea typeface="Glacial Indifference" charset="0"/>
                <a:cs typeface="Glacial Indifference" charset="0"/>
                <a:sym typeface="Montserrat"/>
              </a:rPr>
              <a:t>% </a:t>
            </a:r>
            <a:endParaRPr sz="4800" b="1" dirty="0">
              <a:solidFill>
                <a:srgbClr val="00B4D2"/>
              </a:solidFill>
              <a:latin typeface="Glacial Indifference" charset="0"/>
              <a:ea typeface="Glacial Indifference" charset="0"/>
              <a:cs typeface="Glacial Indifference" charset="0"/>
              <a:sym typeface="Montserrat"/>
            </a:endParaRPr>
          </a:p>
          <a:p>
            <a:pPr marL="0" lvl="0" indent="0" algn="ctr">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Light"/>
              </a:rPr>
              <a:t>Of people with gym memberships never use them</a:t>
            </a:r>
            <a:endParaRPr dirty="0">
              <a:solidFill>
                <a:schemeClr val="bg1"/>
              </a:solidFill>
              <a:latin typeface="Glacial Indifference" charset="0"/>
              <a:ea typeface="Glacial Indifference" charset="0"/>
              <a:cs typeface="Glacial Indifference" charset="0"/>
              <a:sym typeface="Montserrat Light"/>
            </a:endParaRPr>
          </a:p>
        </p:txBody>
      </p:sp>
      <p:sp>
        <p:nvSpPr>
          <p:cNvPr id="6" name="Shape 64"/>
          <p:cNvSpPr txBox="1"/>
          <p:nvPr/>
        </p:nvSpPr>
        <p:spPr>
          <a:xfrm>
            <a:off x="5863577" y="3200245"/>
            <a:ext cx="2558400" cy="18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dirty="0" smtClean="0">
                <a:solidFill>
                  <a:srgbClr val="00B4D2"/>
                </a:solidFill>
                <a:latin typeface="Glacial Indifference" charset="0"/>
                <a:ea typeface="Glacial Indifference" charset="0"/>
                <a:cs typeface="Glacial Indifference" charset="0"/>
                <a:sym typeface="Montserrat"/>
              </a:rPr>
              <a:t>$39</a:t>
            </a:r>
            <a:endParaRPr sz="4800" b="1" dirty="0">
              <a:solidFill>
                <a:srgbClr val="00B4D2"/>
              </a:solidFill>
              <a:latin typeface="Glacial Indifference" charset="0"/>
              <a:ea typeface="Glacial Indifference" charset="0"/>
              <a:cs typeface="Glacial Indifference" charset="0"/>
              <a:sym typeface="Montserrat"/>
            </a:endParaRPr>
          </a:p>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Light"/>
              </a:rPr>
              <a:t>Per membership every month is wasted due to underutilization</a:t>
            </a:r>
            <a:endParaRPr dirty="0">
              <a:solidFill>
                <a:schemeClr val="bg1"/>
              </a:solidFill>
              <a:latin typeface="Glacial Indifference" charset="0"/>
              <a:ea typeface="Glacial Indifference" charset="0"/>
              <a:cs typeface="Glacial Indifference" charset="0"/>
              <a:sym typeface="Montserrat Light"/>
            </a:endParaRPr>
          </a:p>
        </p:txBody>
      </p:sp>
      <p:sp>
        <p:nvSpPr>
          <p:cNvPr id="7" name="Shape 65"/>
          <p:cNvSpPr txBox="1"/>
          <p:nvPr/>
        </p:nvSpPr>
        <p:spPr>
          <a:xfrm>
            <a:off x="5914058" y="1803178"/>
            <a:ext cx="2558400" cy="18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dirty="0" smtClean="0">
                <a:solidFill>
                  <a:srgbClr val="00B4D2"/>
                </a:solidFill>
                <a:latin typeface="Glacial Indifference" charset="0"/>
                <a:ea typeface="Glacial Indifference" charset="0"/>
                <a:cs typeface="Glacial Indifference" charset="0"/>
                <a:sym typeface="Montserrat"/>
              </a:rPr>
              <a:t>57.25</a:t>
            </a:r>
            <a:r>
              <a:rPr lang="en-US" sz="4800" b="1" dirty="0" smtClean="0">
                <a:solidFill>
                  <a:srgbClr val="00B4D2"/>
                </a:solidFill>
                <a:latin typeface="Glacial Indifference" charset="0"/>
                <a:ea typeface="Glacial Indifference" charset="0"/>
                <a:cs typeface="Glacial Indifference" charset="0"/>
                <a:sym typeface="Montserrat"/>
              </a:rPr>
              <a:t>M</a:t>
            </a:r>
            <a:endParaRPr sz="4800" b="1" dirty="0">
              <a:solidFill>
                <a:srgbClr val="00B4D2"/>
              </a:solidFill>
              <a:latin typeface="Glacial Indifference" charset="0"/>
              <a:ea typeface="Glacial Indifference" charset="0"/>
              <a:cs typeface="Glacial Indifference" charset="0"/>
              <a:sym typeface="Montserrat"/>
            </a:endParaRPr>
          </a:p>
          <a:p>
            <a:pPr marL="0" lvl="0" indent="0" algn="ctr" rtl="0">
              <a:spcBef>
                <a:spcPts val="0"/>
              </a:spcBef>
              <a:spcAft>
                <a:spcPts val="0"/>
              </a:spcAft>
              <a:buNone/>
            </a:pPr>
            <a:r>
              <a:rPr lang="en" dirty="0">
                <a:solidFill>
                  <a:schemeClr val="bg1"/>
                </a:solidFill>
                <a:latin typeface="Glacial Indifference" charset="0"/>
                <a:ea typeface="Glacial Indifference" charset="0"/>
                <a:cs typeface="Glacial Indifference" charset="0"/>
                <a:sym typeface="Montserrat Light"/>
              </a:rPr>
              <a:t>Members of health clubs in the United </a:t>
            </a:r>
            <a:r>
              <a:rPr lang="en" dirty="0" smtClean="0">
                <a:solidFill>
                  <a:schemeClr val="bg1"/>
                </a:solidFill>
                <a:latin typeface="Glacial Indifference" charset="0"/>
                <a:ea typeface="Glacial Indifference" charset="0"/>
                <a:cs typeface="Glacial Indifference" charset="0"/>
                <a:sym typeface="Montserrat Light"/>
              </a:rPr>
              <a:t>States</a:t>
            </a:r>
            <a:endParaRPr dirty="0">
              <a:solidFill>
                <a:schemeClr val="bg1"/>
              </a:solidFill>
              <a:latin typeface="Glacial Indifference" charset="0"/>
              <a:ea typeface="Glacial Indifference" charset="0"/>
              <a:cs typeface="Glacial Indifference" charset="0"/>
              <a:sym typeface="Montserrat Light"/>
            </a:endParaRPr>
          </a:p>
        </p:txBody>
      </p:sp>
      <p:sp>
        <p:nvSpPr>
          <p:cNvPr id="9" name="Rectangle 8"/>
          <p:cNvSpPr/>
          <p:nvPr/>
        </p:nvSpPr>
        <p:spPr>
          <a:xfrm>
            <a:off x="74878" y="4802901"/>
            <a:ext cx="2910054" cy="461665"/>
          </a:xfrm>
          <a:prstGeom prst="rect">
            <a:avLst/>
          </a:prstGeom>
        </p:spPr>
        <p:txBody>
          <a:bodyPr wrap="square">
            <a:spAutoFit/>
          </a:bodyPr>
          <a:lstStyle/>
          <a:p>
            <a:r>
              <a:rPr lang="en-US" sz="800" dirty="0">
                <a:solidFill>
                  <a:schemeClr val="bg1"/>
                </a:solidFill>
                <a:latin typeface="Montserrat" charset="0"/>
                <a:ea typeface="Montserrat" charset="0"/>
                <a:cs typeface="Montserrat" charset="0"/>
              </a:rPr>
              <a:t>Source: </a:t>
            </a:r>
            <a:r>
              <a:rPr lang="en-US" sz="800" dirty="0" err="1">
                <a:solidFill>
                  <a:schemeClr val="bg1"/>
                </a:solidFill>
                <a:latin typeface="Montserrat" charset="0"/>
                <a:ea typeface="Montserrat" charset="0"/>
                <a:cs typeface="Montserrat" charset="0"/>
              </a:rPr>
              <a:t>Statista</a:t>
            </a:r>
            <a:r>
              <a:rPr lang="en-US" sz="800" dirty="0">
                <a:solidFill>
                  <a:schemeClr val="bg1"/>
                </a:solidFill>
                <a:latin typeface="Montserrat" charset="0"/>
                <a:ea typeface="Montserrat" charset="0"/>
                <a:cs typeface="Montserrat" charset="0"/>
              </a:rPr>
              <a:t>, The Statistics Portal - 2016</a:t>
            </a:r>
          </a:p>
          <a:p>
            <a:r>
              <a:rPr lang="en-US" sz="800" dirty="0">
                <a:latin typeface="Montserrat" charset="0"/>
                <a:ea typeface="Montserrat" charset="0"/>
                <a:cs typeface="Montserrat" charset="0"/>
              </a:rPr>
              <a:t/>
            </a:r>
            <a:br>
              <a:rPr lang="en-US" sz="800" dirty="0">
                <a:latin typeface="Montserrat" charset="0"/>
                <a:ea typeface="Montserrat" charset="0"/>
                <a:cs typeface="Montserrat" charset="0"/>
              </a:rPr>
            </a:br>
            <a:endParaRPr lang="en-US" sz="800" dirty="0">
              <a:latin typeface="Montserrat" charset="0"/>
              <a:ea typeface="Montserrat" charset="0"/>
              <a:cs typeface="Montserrat" charset="0"/>
            </a:endParaRPr>
          </a:p>
        </p:txBody>
      </p:sp>
      <p:sp>
        <p:nvSpPr>
          <p:cNvPr id="2" name="TextBox 1"/>
          <p:cNvSpPr txBox="1"/>
          <p:nvPr/>
        </p:nvSpPr>
        <p:spPr>
          <a:xfrm>
            <a:off x="469075" y="409700"/>
            <a:ext cx="7650480" cy="1200329"/>
          </a:xfrm>
          <a:prstGeom prst="rect">
            <a:avLst/>
          </a:prstGeom>
          <a:noFill/>
        </p:spPr>
        <p:txBody>
          <a:bodyPr wrap="square" rtlCol="0">
            <a:spAutoFit/>
          </a:bodyPr>
          <a:lstStyle/>
          <a:p>
            <a:r>
              <a:rPr lang="en-US" sz="2400" b="1" dirty="0">
                <a:solidFill>
                  <a:schemeClr val="bg1"/>
                </a:solidFill>
                <a:latin typeface="Glacial Indifference" charset="0"/>
                <a:ea typeface="Glacial Indifference" charset="0"/>
                <a:cs typeface="Glacial Indifference" charset="0"/>
              </a:rPr>
              <a:t>The fitness industry is ripe with opportunity, as the evolving needs of consumers challenge traditional models</a:t>
            </a:r>
          </a:p>
        </p:txBody>
      </p:sp>
      <p:sp>
        <p:nvSpPr>
          <p:cNvPr id="13" name="Shape 65"/>
          <p:cNvSpPr txBox="1"/>
          <p:nvPr/>
        </p:nvSpPr>
        <p:spPr>
          <a:xfrm>
            <a:off x="3306433" y="1803178"/>
            <a:ext cx="2558400" cy="136410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dirty="0" smtClean="0">
                <a:solidFill>
                  <a:srgbClr val="00B4D2"/>
                </a:solidFill>
                <a:latin typeface="Glacial Indifference" charset="0"/>
                <a:ea typeface="Glacial Indifference" charset="0"/>
                <a:cs typeface="Glacial Indifference" charset="0"/>
                <a:sym typeface="Montserrat"/>
              </a:rPr>
              <a:t>$21.8B</a:t>
            </a:r>
            <a:endParaRPr sz="4800" b="1" dirty="0">
              <a:solidFill>
                <a:srgbClr val="00B4D2"/>
              </a:solidFill>
              <a:latin typeface="Glacial Indifference" charset="0"/>
              <a:ea typeface="Glacial Indifference" charset="0"/>
              <a:cs typeface="Glacial Indifference" charset="0"/>
              <a:sym typeface="Montserrat"/>
            </a:endParaRPr>
          </a:p>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Light"/>
              </a:rPr>
              <a:t>Rev/year of the gym and health club industry</a:t>
            </a:r>
            <a:endParaRPr dirty="0">
              <a:solidFill>
                <a:schemeClr val="bg1"/>
              </a:solidFill>
              <a:latin typeface="Glacial Indifference" charset="0"/>
              <a:ea typeface="Glacial Indifference" charset="0"/>
              <a:cs typeface="Glacial Indifference" charset="0"/>
              <a:sym typeface="Montserrat Light"/>
            </a:endParaRPr>
          </a:p>
        </p:txBody>
      </p:sp>
      <p:sp>
        <p:nvSpPr>
          <p:cNvPr id="14" name="TextBox 13"/>
          <p:cNvSpPr txBox="1"/>
          <p:nvPr/>
        </p:nvSpPr>
        <p:spPr>
          <a:xfrm>
            <a:off x="7342556" y="91440"/>
            <a:ext cx="2194560" cy="200055"/>
          </a:xfrm>
          <a:prstGeom prst="rect">
            <a:avLst/>
          </a:prstGeom>
          <a:noFill/>
        </p:spPr>
        <p:txBody>
          <a:bodyPr wrap="square" rtlCol="0">
            <a:spAutoFit/>
          </a:bodyPr>
          <a:lstStyle/>
          <a:p>
            <a:r>
              <a:rPr lang="en-US" sz="700" b="1" dirty="0" smtClean="0">
                <a:solidFill>
                  <a:schemeClr val="bg1"/>
                </a:solidFill>
                <a:latin typeface="Glacial Indifference" charset="0"/>
                <a:ea typeface="Glacial Indifference" charset="0"/>
                <a:cs typeface="Glacial Indifference" charset="0"/>
              </a:rPr>
              <a:t>OPPORTUNITY</a:t>
            </a:r>
            <a:r>
              <a:rPr lang="en-US" sz="700" dirty="0" smtClean="0">
                <a:solidFill>
                  <a:schemeClr val="bg1"/>
                </a:solidFill>
                <a:latin typeface="Glacial Indifference" charset="0"/>
                <a:ea typeface="Glacial Indifference" charset="0"/>
                <a:cs typeface="Glacial Indifference" charset="0"/>
              </a:rPr>
              <a:t> | SOLUTION | BUSINESS</a:t>
            </a:r>
            <a:endParaRPr lang="en-US" sz="700" dirty="0">
              <a:solidFill>
                <a:schemeClr val="bg1"/>
              </a:solidFill>
              <a:latin typeface="Glacial Indifference" charset="0"/>
              <a:ea typeface="Glacial Indifference" charset="0"/>
              <a:cs typeface="Glacial Indifference"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Tree>
    <p:extLst>
      <p:ext uri="{BB962C8B-B14F-4D97-AF65-F5344CB8AC3E}">
        <p14:creationId xmlns:p14="http://schemas.microsoft.com/office/powerpoint/2010/main" val="2613261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40"/>
        <p:cNvGrpSpPr/>
        <p:nvPr/>
      </p:nvGrpSpPr>
      <p:grpSpPr>
        <a:xfrm>
          <a:off x="0" y="0"/>
          <a:ext cx="0" cy="0"/>
          <a:chOff x="0" y="0"/>
          <a:chExt cx="0" cy="0"/>
        </a:xfrm>
      </p:grpSpPr>
      <p:sp>
        <p:nvSpPr>
          <p:cNvPr id="442" name="Shape 442"/>
          <p:cNvSpPr txBox="1">
            <a:spLocks noGrp="1"/>
          </p:cNvSpPr>
          <p:nvPr>
            <p:ph type="ctrTitle"/>
          </p:nvPr>
        </p:nvSpPr>
        <p:spPr>
          <a:xfrm>
            <a:off x="372900" y="-482514"/>
            <a:ext cx="8313900" cy="152178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400" dirty="0" smtClean="0">
                <a:solidFill>
                  <a:schemeClr val="bg1"/>
                </a:solidFill>
                <a:latin typeface="Glacial Indifference" charset="0"/>
                <a:ea typeface="Glacial Indifference" charset="0"/>
                <a:cs typeface="Glacial Indifference" charset="0"/>
                <a:sym typeface="Montserrat SemiBold"/>
              </a:rPr>
              <a:t>WORKOUT WHEREVER, WHENEVER.</a:t>
            </a:r>
            <a:endParaRPr sz="2400" dirty="0">
              <a:solidFill>
                <a:schemeClr val="bg1"/>
              </a:solidFill>
              <a:latin typeface="Glacial Indifference" charset="0"/>
              <a:ea typeface="Glacial Indifference" charset="0"/>
              <a:cs typeface="Glacial Indifference" charset="0"/>
              <a:sym typeface="Montserrat SemiBold"/>
            </a:endParaRPr>
          </a:p>
        </p:txBody>
      </p:sp>
      <p:sp>
        <p:nvSpPr>
          <p:cNvPr id="443" name="Shape 443"/>
          <p:cNvSpPr txBox="1">
            <a:spLocks noGrp="1"/>
          </p:cNvSpPr>
          <p:nvPr>
            <p:ph type="sldNum" idx="12"/>
          </p:nvPr>
        </p:nvSpPr>
        <p:spPr>
          <a:xfrm>
            <a:off x="8695346" y="4809146"/>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20</a:t>
            </a:fld>
            <a:endParaRPr dirty="0">
              <a:solidFill>
                <a:schemeClr val="bg1"/>
              </a:solidFill>
              <a:latin typeface="Montserrat"/>
              <a:ea typeface="Montserrat"/>
              <a:cs typeface="Montserrat"/>
              <a:sym typeface="Montserrat"/>
            </a:endParaRPr>
          </a:p>
        </p:txBody>
      </p:sp>
      <p:sp>
        <p:nvSpPr>
          <p:cNvPr id="6" name="Shape 435"/>
          <p:cNvSpPr txBox="1"/>
          <p:nvPr/>
        </p:nvSpPr>
        <p:spPr>
          <a:xfrm>
            <a:off x="124425" y="3576785"/>
            <a:ext cx="8586000" cy="151652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 dirty="0" smtClean="0">
                <a:solidFill>
                  <a:schemeClr val="bg1"/>
                </a:solidFill>
                <a:latin typeface="Montserrat"/>
                <a:ea typeface="Montserrat"/>
                <a:cs typeface="Montserrat"/>
                <a:sym typeface="Montserrat"/>
              </a:rPr>
              <a:t>FlexIt,Inc</a:t>
            </a:r>
            <a:r>
              <a:rPr lang="en" sz="600" dirty="0">
                <a:solidFill>
                  <a:schemeClr val="bg1"/>
                </a:solidFill>
                <a:latin typeface="Montserrat"/>
                <a:ea typeface="Montserrat"/>
                <a:cs typeface="Montserrat"/>
                <a:sym typeface="Montserrat"/>
              </a:rPr>
              <a:t>. Is an a-la-carte non-membership solution to access health and fitness clubs wherever, whenever. FlexIt provides on-demand access to gyms so that users can enjoy the privileges of membership without the hassle, and pay solely for the time they use.</a:t>
            </a:r>
            <a:endParaRPr dirty="0">
              <a:solidFill>
                <a:schemeClr val="bg1"/>
              </a:solidFill>
              <a:latin typeface="Montserrat Light"/>
              <a:ea typeface="Montserrat Light"/>
              <a:cs typeface="Montserrat Light"/>
              <a:sym typeface="Montserrat Light"/>
            </a:endParaRPr>
          </a:p>
          <a:p>
            <a:pPr marL="0" lvl="0" indent="0" rtl="0">
              <a:spcBef>
                <a:spcPts val="0"/>
              </a:spcBef>
              <a:spcAft>
                <a:spcPts val="0"/>
              </a:spcAft>
              <a:buNone/>
            </a:pPr>
            <a:endParaRPr sz="600" dirty="0">
              <a:solidFill>
                <a:schemeClr val="bg1"/>
              </a:solidFill>
              <a:latin typeface="Montserrat"/>
              <a:ea typeface="Montserrat"/>
              <a:cs typeface="Montserrat"/>
              <a:sym typeface="Montserrat"/>
            </a:endParaRPr>
          </a:p>
          <a:p>
            <a:pPr marL="0" lvl="0" indent="0" rtl="0">
              <a:spcBef>
                <a:spcPts val="0"/>
              </a:spcBef>
              <a:spcAft>
                <a:spcPts val="0"/>
              </a:spcAft>
              <a:buNone/>
            </a:pPr>
            <a:r>
              <a:rPr lang="en" sz="600" dirty="0">
                <a:solidFill>
                  <a:schemeClr val="bg1"/>
                </a:solidFill>
                <a:latin typeface="Montserrat"/>
                <a:ea typeface="Montserrat"/>
                <a:cs typeface="Montserrat"/>
                <a:sym typeface="Montserrat"/>
              </a:rPr>
              <a:t>This presentation contains forward-looking statements. In some cases, you can identify forward-looking statements by terms such as “may,” “will,” “should,” “could,” “would,” “expects,” “plans,” “anticipates,” “believes,” “estimates,” “projects,” “predicts,” “potential,” and similar expressions. Forward-looking statements involve assumptions, variables, risks, and uncertainties that may cause actual results, performance, or financial conditions to be materially different from the expectations of future results, performance or financial conditions expressed or implied in such forward-looking statements. Such factors include, but are not limited to our ability to raise capital, develop certain technologies and generate sales, and ability to expand and grow our distribution channels, changes in business plans, regulatory changes and political and economic factors. Actual outcomes and results may differ materially from what is expressed or forecasted in such forward-looking statements due to numerous risks and uncertainties. Certain information provided in this presentation comes from publicly available or third-party sources. While FlexIt, Inc. believes such information to be correct, it makes no expressed or implied representation or warranty as to the accuracy or completeness of any such information or any forward-looking statements set forth in this presentation or as to the reasonableness, accuracy, or completeness of the assumptions from which the forward-looking statements are derived. Forward-looking and all other statements made in this presentation speak only as of the date on which they are made. FlexIt, Inc. has no obligation to update or revise any information or any forward-looking statement to reflect any actual results or changes in its expectations or any change in events, conditions or circumstances on which any such statement is based. This presentation does not constitute or form an offer to sell or issue or solicitation of an offer to purchase or subscribe for any securities of FlexIt, Inc. in any jurisdiction, and no part of this presentation shall form the basis of or be relied upon in connection with any such offer or solicitation or any contract or commitment. Specifically this presentation does not constitute a “prospectus” within the meaning of the U.S. Securities Act of 1933, as amended. The contents of this presentation may not be reproduced, redistributed or passed on, directly or indirectly, to any other person or published, in whole or in part, for any purpose. © FlexIt, Inc.</a:t>
            </a:r>
            <a:endParaRPr sz="600" dirty="0">
              <a:solidFill>
                <a:schemeClr val="bg1"/>
              </a:solidFill>
              <a:latin typeface="Montserrat"/>
              <a:ea typeface="Montserrat"/>
              <a:cs typeface="Montserrat"/>
              <a:sym typeface="Montserrat"/>
            </a:endParaRPr>
          </a:p>
        </p:txBody>
      </p:sp>
      <p:sp>
        <p:nvSpPr>
          <p:cNvPr id="2" name="TextBox 1"/>
          <p:cNvSpPr txBox="1"/>
          <p:nvPr/>
        </p:nvSpPr>
        <p:spPr>
          <a:xfrm>
            <a:off x="3703119" y="2631649"/>
            <a:ext cx="1420582" cy="738664"/>
          </a:xfrm>
          <a:prstGeom prst="rect">
            <a:avLst/>
          </a:prstGeom>
          <a:noFill/>
        </p:spPr>
        <p:txBody>
          <a:bodyPr wrap="none" rtlCol="0">
            <a:spAutoFit/>
          </a:bodyPr>
          <a:lstStyle/>
          <a:p>
            <a:pPr algn="ctr"/>
            <a:r>
              <a:rPr lang="en-US" b="1" dirty="0">
                <a:solidFill>
                  <a:schemeClr val="bg1"/>
                </a:solidFill>
                <a:latin typeface="MuseoSans" charset="0"/>
                <a:ea typeface="MuseoSans" charset="0"/>
                <a:cs typeface="MuseoSans" charset="0"/>
              </a:rPr>
              <a:t>Austin </a:t>
            </a:r>
            <a:r>
              <a:rPr lang="en-US" b="1" dirty="0" smtClean="0">
                <a:solidFill>
                  <a:schemeClr val="bg1"/>
                </a:solidFill>
                <a:latin typeface="MuseoSans" charset="0"/>
                <a:ea typeface="MuseoSans" charset="0"/>
                <a:cs typeface="MuseoSans" charset="0"/>
              </a:rPr>
              <a:t>Cohen</a:t>
            </a:r>
          </a:p>
          <a:p>
            <a:pPr algn="ctr"/>
            <a:r>
              <a:rPr lang="en-US" b="1" dirty="0" smtClean="0">
                <a:solidFill>
                  <a:schemeClr val="bg1"/>
                </a:solidFill>
                <a:latin typeface="MuseoSans" charset="0"/>
                <a:ea typeface="MuseoSans" charset="0"/>
                <a:cs typeface="MuseoSans" charset="0"/>
              </a:rPr>
              <a:t>516.417.2741</a:t>
            </a:r>
          </a:p>
          <a:p>
            <a:pPr algn="ctr"/>
            <a:r>
              <a:rPr lang="en-US" b="1" dirty="0" err="1" smtClean="0">
                <a:solidFill>
                  <a:schemeClr val="bg1"/>
                </a:solidFill>
                <a:latin typeface="MuseoSans" charset="0"/>
                <a:ea typeface="MuseoSans" charset="0"/>
                <a:cs typeface="MuseoSans" charset="0"/>
              </a:rPr>
              <a:t>austin@flexit.fit</a:t>
            </a:r>
            <a:endParaRPr lang="en-US" b="1" dirty="0">
              <a:solidFill>
                <a:schemeClr val="bg1"/>
              </a:solidFill>
              <a:latin typeface="MuseoSans" charset="0"/>
              <a:ea typeface="MuseoSans" charset="0"/>
              <a:cs typeface="MuseoSans"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97" y="1414239"/>
            <a:ext cx="7388304" cy="827049"/>
          </a:xfrm>
          <a:prstGeom prst="rect">
            <a:avLst/>
          </a:prstGeom>
        </p:spPr>
      </p:pic>
    </p:spTree>
    <p:extLst>
      <p:ext uri="{BB962C8B-B14F-4D97-AF65-F5344CB8AC3E}">
        <p14:creationId xmlns:p14="http://schemas.microsoft.com/office/powerpoint/2010/main" val="20954264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0"/>
        <p:cNvGrpSpPr/>
        <p:nvPr/>
      </p:nvGrpSpPr>
      <p:grpSpPr>
        <a:xfrm>
          <a:off x="0" y="0"/>
          <a:ext cx="0" cy="0"/>
          <a:chOff x="0" y="0"/>
          <a:chExt cx="0" cy="0"/>
        </a:xfrm>
      </p:grpSpPr>
      <p:pic>
        <p:nvPicPr>
          <p:cNvPr id="12" name="Picture 11"/>
          <p:cNvPicPr>
            <a:picLocks noChangeAspect="1"/>
          </p:cNvPicPr>
          <p:nvPr/>
        </p:nvPicPr>
        <p:blipFill rotWithShape="1">
          <a:blip r:embed="rId5"/>
          <a:srcRect t="10710" r="642" b="6073"/>
          <a:stretch/>
        </p:blipFill>
        <p:spPr>
          <a:xfrm flipH="1">
            <a:off x="0" y="0"/>
            <a:ext cx="9159498" cy="5143500"/>
          </a:xfrm>
          <a:prstGeom prst="rect">
            <a:avLst/>
          </a:prstGeom>
        </p:spPr>
      </p:pic>
      <p:sp>
        <p:nvSpPr>
          <p:cNvPr id="21" name="TextBox 20"/>
          <p:cNvSpPr txBox="1"/>
          <p:nvPr/>
        </p:nvSpPr>
        <p:spPr>
          <a:xfrm>
            <a:off x="469075" y="409700"/>
            <a:ext cx="3770416" cy="1569660"/>
          </a:xfrm>
          <a:prstGeom prst="rect">
            <a:avLst/>
          </a:prstGeom>
          <a:noFill/>
        </p:spPr>
        <p:txBody>
          <a:bodyPr wrap="square" rtlCol="0">
            <a:spAutoFit/>
          </a:bodyPr>
          <a:lstStyle/>
          <a:p>
            <a:pPr lvl="0"/>
            <a:r>
              <a:rPr lang="en-US" sz="2400" b="1" dirty="0">
                <a:solidFill>
                  <a:schemeClr val="bg1"/>
                </a:solidFill>
                <a:latin typeface="Glacial Indifference" charset="0"/>
                <a:ea typeface="Glacial Indifference" charset="0"/>
                <a:cs typeface="Glacial Indifference" charset="0"/>
                <a:sym typeface="Montserrat Medium"/>
              </a:rPr>
              <a:t>Consumers value experiences that offer flexibility, and fitness is no exception</a:t>
            </a:r>
          </a:p>
        </p:txBody>
      </p:sp>
      <p:sp>
        <p:nvSpPr>
          <p:cNvPr id="2" name="Rounded Rectangle 1"/>
          <p:cNvSpPr/>
          <p:nvPr/>
        </p:nvSpPr>
        <p:spPr>
          <a:xfrm>
            <a:off x="4408768" y="-12280"/>
            <a:ext cx="4762500" cy="5155780"/>
          </a:xfrm>
          <a:prstGeom prst="roundRect">
            <a:avLst>
              <a:gd name="adj" fmla="val 0"/>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4056007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9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03" name="Shape 10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charset="0"/>
                <a:ea typeface="Montserrat" charset="0"/>
                <a:cs typeface="Montserrat" charset="0"/>
              </a:rPr>
              <a:t>3</a:t>
            </a:fld>
            <a:endParaRPr dirty="0">
              <a:solidFill>
                <a:schemeClr val="bg1"/>
              </a:solidFill>
              <a:latin typeface="Montserrat" charset="0"/>
              <a:ea typeface="Montserrat" charset="0"/>
              <a:cs typeface="Montserrat" charset="0"/>
            </a:endParaRPr>
          </a:p>
        </p:txBody>
      </p:sp>
      <p:sp>
        <p:nvSpPr>
          <p:cNvPr id="18" name="Shape 104"/>
          <p:cNvSpPr txBox="1"/>
          <p:nvPr/>
        </p:nvSpPr>
        <p:spPr>
          <a:xfrm>
            <a:off x="5000445" y="849332"/>
            <a:ext cx="3579145" cy="3309621"/>
          </a:xfrm>
          <a:prstGeom prst="rect">
            <a:avLst/>
          </a:prstGeom>
          <a:noFill/>
          <a:ln>
            <a:noFill/>
          </a:ln>
        </p:spPr>
        <p:txBody>
          <a:bodyPr spcFirstLastPara="1" wrap="square" lIns="91425" tIns="91425" rIns="91425" bIns="91425" anchor="ctr" anchorCtr="0">
            <a:noAutofit/>
          </a:bodyPr>
          <a:lstStyle/>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Consumers are</a:t>
            </a:r>
            <a:r>
              <a:rPr lang="is-IS" sz="1200" b="1" dirty="0">
                <a:solidFill>
                  <a:schemeClr val="bg1"/>
                </a:solidFill>
                <a:latin typeface="Glacial Indifference" charset="0"/>
                <a:ea typeface="Glacial Indifference" charset="0"/>
                <a:cs typeface="Glacial Indifference" charset="0"/>
                <a:sym typeface="Montserrat"/>
              </a:rPr>
              <a:t>…</a:t>
            </a:r>
            <a:endParaRPr lang="en-US" sz="1200" dirty="0">
              <a:solidFill>
                <a:schemeClr val="bg1"/>
              </a:solidFill>
              <a:latin typeface="Glacial Indifference" charset="0"/>
              <a:ea typeface="Glacial Indifference" charset="0"/>
              <a:cs typeface="Glacial Indifference" charset="0"/>
              <a:sym typeface="Montserrat"/>
            </a:endParaRP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smtClean="0">
                <a:solidFill>
                  <a:schemeClr val="bg1"/>
                </a:solidFill>
                <a:latin typeface="Glacial Indifference" charset="0"/>
                <a:ea typeface="Glacial Indifference" charset="0"/>
                <a:cs typeface="Glacial Indifference" charset="0"/>
                <a:sym typeface="Montserrat"/>
              </a:rPr>
              <a:t>Empowered </a:t>
            </a:r>
            <a:r>
              <a:rPr lang="en-US" sz="1200" dirty="0" smtClean="0">
                <a:solidFill>
                  <a:schemeClr val="bg1"/>
                </a:solidFill>
                <a:latin typeface="Glacial Indifference" charset="0"/>
                <a:ea typeface="Glacial Indifference" charset="0"/>
                <a:cs typeface="Glacial Indifference" charset="0"/>
                <a:sym typeface="Montserrat"/>
              </a:rPr>
              <a:t>to maintain healthy lifestyles without overpaying</a:t>
            </a:r>
            <a:endParaRPr lang="en-US" sz="1200" b="1" dirty="0" smtClean="0">
              <a:solidFill>
                <a:schemeClr val="bg1"/>
              </a:solidFill>
              <a:latin typeface="Glacial Indifference" charset="0"/>
              <a:ea typeface="Glacial Indifference" charset="0"/>
              <a:cs typeface="Glacial Indifference" charset="0"/>
              <a:sym typeface="Montserrat"/>
            </a:endParaRP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smtClean="0">
                <a:solidFill>
                  <a:schemeClr val="bg1"/>
                </a:solidFill>
                <a:latin typeface="Glacial Indifference" charset="0"/>
                <a:ea typeface="Glacial Indifference" charset="0"/>
                <a:cs typeface="Glacial Indifference" charset="0"/>
                <a:sym typeface="Montserrat"/>
              </a:rPr>
              <a:t>Conditioned </a:t>
            </a:r>
            <a:r>
              <a:rPr lang="en-US" sz="1200" dirty="0" smtClean="0">
                <a:solidFill>
                  <a:schemeClr val="bg1"/>
                </a:solidFill>
                <a:latin typeface="Glacial Indifference" charset="0"/>
                <a:ea typeface="Glacial Indifference" charset="0"/>
                <a:cs typeface="Glacial Indifference" charset="0"/>
                <a:sym typeface="Montserrat"/>
              </a:rPr>
              <a:t>by boutique fitness to a-la-carte access</a:t>
            </a: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Discouraged </a:t>
            </a:r>
            <a:r>
              <a:rPr lang="en-US" sz="1200" dirty="0">
                <a:solidFill>
                  <a:schemeClr val="bg1"/>
                </a:solidFill>
                <a:latin typeface="Glacial Indifference" charset="0"/>
                <a:ea typeface="Glacial Indifference" charset="0"/>
                <a:cs typeface="Glacial Indifference" charset="0"/>
                <a:sym typeface="Montserrat"/>
              </a:rPr>
              <a:t>by memberships that require long-term commitments and are </a:t>
            </a:r>
            <a:r>
              <a:rPr lang="en-US" sz="1200" dirty="0" smtClean="0">
                <a:solidFill>
                  <a:schemeClr val="bg1"/>
                </a:solidFill>
                <a:latin typeface="Glacial Indifference" charset="0"/>
                <a:ea typeface="Glacial Indifference" charset="0"/>
                <a:cs typeface="Glacial Indifference" charset="0"/>
                <a:sym typeface="Montserrat"/>
              </a:rPr>
              <a:t>cumbersome to </a:t>
            </a:r>
            <a:r>
              <a:rPr lang="en-US" sz="1200" dirty="0">
                <a:solidFill>
                  <a:schemeClr val="bg1"/>
                </a:solidFill>
                <a:latin typeface="Glacial Indifference" charset="0"/>
                <a:ea typeface="Glacial Indifference" charset="0"/>
                <a:cs typeface="Glacial Indifference" charset="0"/>
                <a:sym typeface="Montserrat"/>
              </a:rPr>
              <a:t>exit</a:t>
            </a: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smtClean="0">
                <a:solidFill>
                  <a:schemeClr val="bg1"/>
                </a:solidFill>
                <a:latin typeface="Glacial Indifference" charset="0"/>
                <a:ea typeface="Glacial Indifference" charset="0"/>
                <a:cs typeface="Glacial Indifference" charset="0"/>
                <a:sym typeface="Montserrat"/>
              </a:rPr>
              <a:t>Enjoy </a:t>
            </a:r>
            <a:r>
              <a:rPr lang="en-US" sz="1200" dirty="0" smtClean="0">
                <a:solidFill>
                  <a:schemeClr val="bg1"/>
                </a:solidFill>
                <a:latin typeface="Glacial Indifference" charset="0"/>
                <a:ea typeface="Glacial Indifference" charset="0"/>
                <a:cs typeface="Glacial Indifference" charset="0"/>
                <a:sym typeface="Montserrat"/>
              </a:rPr>
              <a:t>utilizing a variety of options</a:t>
            </a:r>
            <a:endParaRPr lang="en-US" sz="1200" dirty="0">
              <a:solidFill>
                <a:schemeClr val="bg1"/>
              </a:solidFill>
              <a:latin typeface="Glacial Indifference" charset="0"/>
              <a:ea typeface="Glacial Indifference" charset="0"/>
              <a:cs typeface="Glacial Indifference" charset="0"/>
              <a:sym typeface="Montserrat"/>
            </a:endParaRP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smtClean="0">
                <a:solidFill>
                  <a:schemeClr val="bg1"/>
                </a:solidFill>
                <a:latin typeface="Glacial Indifference" charset="0"/>
                <a:ea typeface="Glacial Indifference" charset="0"/>
                <a:cs typeface="Glacial Indifference" charset="0"/>
                <a:sym typeface="Montserrat"/>
              </a:rPr>
              <a:t>Digitally </a:t>
            </a:r>
            <a:r>
              <a:rPr lang="en-US" sz="1200" dirty="0">
                <a:solidFill>
                  <a:schemeClr val="bg1"/>
                </a:solidFill>
                <a:latin typeface="Glacial Indifference" charset="0"/>
                <a:ea typeface="Glacial Indifference" charset="0"/>
                <a:cs typeface="Glacial Indifference" charset="0"/>
                <a:sym typeface="Montserrat"/>
              </a:rPr>
              <a:t>c</a:t>
            </a:r>
            <a:r>
              <a:rPr lang="en-US" sz="1200" dirty="0" smtClean="0">
                <a:solidFill>
                  <a:schemeClr val="bg1"/>
                </a:solidFill>
                <a:latin typeface="Glacial Indifference" charset="0"/>
                <a:ea typeface="Glacial Indifference" charset="0"/>
                <a:cs typeface="Glacial Indifference" charset="0"/>
                <a:sym typeface="Montserrat"/>
              </a:rPr>
              <a:t>onnected </a:t>
            </a:r>
            <a:r>
              <a:rPr lang="en-US" sz="1200" dirty="0">
                <a:solidFill>
                  <a:schemeClr val="bg1"/>
                </a:solidFill>
                <a:latin typeface="Glacial Indifference" charset="0"/>
                <a:ea typeface="Glacial Indifference" charset="0"/>
                <a:cs typeface="Glacial Indifference" charset="0"/>
                <a:sym typeface="Montserrat"/>
              </a:rPr>
              <a:t>and value </a:t>
            </a:r>
            <a:r>
              <a:rPr lang="en-US" sz="1200" dirty="0" smtClean="0">
                <a:solidFill>
                  <a:schemeClr val="bg1"/>
                </a:solidFill>
                <a:latin typeface="Glacial Indifference" charset="0"/>
                <a:ea typeface="Glacial Indifference" charset="0"/>
                <a:cs typeface="Glacial Indifference" charset="0"/>
                <a:sym typeface="Montserrat"/>
              </a:rPr>
              <a:t>maximal convenience</a:t>
            </a: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Motivated </a:t>
            </a:r>
            <a:r>
              <a:rPr lang="en-US" sz="1200" dirty="0">
                <a:solidFill>
                  <a:schemeClr val="bg1"/>
                </a:solidFill>
                <a:latin typeface="Glacial Indifference" charset="0"/>
                <a:ea typeface="Glacial Indifference" charset="0"/>
                <a:cs typeface="Glacial Indifference" charset="0"/>
                <a:sym typeface="Montserrat"/>
              </a:rPr>
              <a:t>by </a:t>
            </a:r>
            <a:r>
              <a:rPr lang="en-US" sz="1200" dirty="0" smtClean="0">
                <a:solidFill>
                  <a:schemeClr val="bg1"/>
                </a:solidFill>
                <a:latin typeface="Glacial Indifference" charset="0"/>
                <a:ea typeface="Glacial Indifference" charset="0"/>
                <a:cs typeface="Glacial Indifference" charset="0"/>
                <a:sym typeface="Montserrat"/>
              </a:rPr>
              <a:t>personalization and community</a:t>
            </a:r>
            <a:endParaRPr lang="en" sz="1200" dirty="0">
              <a:solidFill>
                <a:schemeClr val="bg1"/>
              </a:solidFill>
              <a:latin typeface="Glacial Indifference" charset="0"/>
              <a:ea typeface="Glacial Indifference" charset="0"/>
              <a:cs typeface="Glacial Indifference" charset="0"/>
              <a:sym typeface="Montserrat"/>
            </a:endParaRPr>
          </a:p>
        </p:txBody>
      </p:sp>
      <p:sp>
        <p:nvSpPr>
          <p:cNvPr id="15" name="TextBox 14"/>
          <p:cNvSpPr txBox="1"/>
          <p:nvPr/>
        </p:nvSpPr>
        <p:spPr>
          <a:xfrm>
            <a:off x="7342556" y="91440"/>
            <a:ext cx="1697901" cy="200055"/>
          </a:xfrm>
          <a:prstGeom prst="rect">
            <a:avLst/>
          </a:prstGeom>
          <a:noFill/>
        </p:spPr>
        <p:txBody>
          <a:bodyPr wrap="none" rtlCol="0">
            <a:spAutoFit/>
          </a:bodyPr>
          <a:lstStyle/>
          <a:p>
            <a:r>
              <a:rPr lang="en-US" sz="700" b="1" dirty="0" smtClean="0">
                <a:solidFill>
                  <a:schemeClr val="bg1"/>
                </a:solidFill>
                <a:latin typeface="Glacial Indifference" charset="0"/>
                <a:ea typeface="Glacial Indifference" charset="0"/>
                <a:cs typeface="Glacial Indifference" charset="0"/>
              </a:rPr>
              <a:t>OPPORTUNITY</a:t>
            </a:r>
            <a:r>
              <a:rPr lang="en-US" sz="700" dirty="0" smtClean="0">
                <a:solidFill>
                  <a:schemeClr val="bg1"/>
                </a:solidFill>
                <a:latin typeface="Glacial Indifference" charset="0"/>
                <a:ea typeface="Glacial Indifference" charset="0"/>
                <a:cs typeface="Glacial Indifference" charset="0"/>
              </a:rPr>
              <a:t> | SOLUTION | BUSINESS</a:t>
            </a:r>
            <a:endParaRPr lang="en-US" sz="700" dirty="0">
              <a:solidFill>
                <a:schemeClr val="bg1"/>
              </a:solidFill>
              <a:latin typeface="Glacial Indifference" charset="0"/>
              <a:ea typeface="Glacial Indifference" charset="0"/>
              <a:cs typeface="Glacial Indifference" charset="0"/>
            </a:endParaRPr>
          </a:p>
        </p:txBody>
      </p: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Tree>
    <p:extLst>
      <p:ext uri="{BB962C8B-B14F-4D97-AF65-F5344CB8AC3E}">
        <p14:creationId xmlns:p14="http://schemas.microsoft.com/office/powerpoint/2010/main" val="12040276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0"/>
        <p:cNvGrpSpPr/>
        <p:nvPr/>
      </p:nvGrpSpPr>
      <p:grpSpPr>
        <a:xfrm>
          <a:off x="0" y="0"/>
          <a:ext cx="0" cy="0"/>
          <a:chOff x="0" y="0"/>
          <a:chExt cx="0" cy="0"/>
        </a:xfrm>
      </p:grpSpPr>
      <p:pic>
        <p:nvPicPr>
          <p:cNvPr id="12" name="Picture 11"/>
          <p:cNvPicPr>
            <a:picLocks noChangeAspect="1"/>
          </p:cNvPicPr>
          <p:nvPr/>
        </p:nvPicPr>
        <p:blipFill rotWithShape="1">
          <a:blip r:embed="rId5"/>
          <a:srcRect t="10710" r="642" b="6073"/>
          <a:stretch/>
        </p:blipFill>
        <p:spPr>
          <a:xfrm flipH="1">
            <a:off x="0" y="0"/>
            <a:ext cx="9159498" cy="5143500"/>
          </a:xfrm>
          <a:prstGeom prst="rect">
            <a:avLst/>
          </a:prstGeom>
        </p:spPr>
      </p:pic>
      <p:sp>
        <p:nvSpPr>
          <p:cNvPr id="11" name="Rounded Rectangle 10"/>
          <p:cNvSpPr/>
          <p:nvPr/>
        </p:nvSpPr>
        <p:spPr>
          <a:xfrm>
            <a:off x="4408768" y="-12280"/>
            <a:ext cx="4762500" cy="5155780"/>
          </a:xfrm>
          <a:prstGeom prst="roundRect">
            <a:avLst>
              <a:gd name="adj" fmla="val 0"/>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4056007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4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03" name="Shape 10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charset="0"/>
                <a:ea typeface="Montserrat" charset="0"/>
                <a:cs typeface="Montserrat" charset="0"/>
              </a:rPr>
              <a:t>4</a:t>
            </a:fld>
            <a:endParaRPr dirty="0">
              <a:solidFill>
                <a:schemeClr val="bg1"/>
              </a:solidFill>
              <a:latin typeface="Montserrat" charset="0"/>
              <a:ea typeface="Montserrat" charset="0"/>
              <a:cs typeface="Montserrat" charset="0"/>
            </a:endParaRPr>
          </a:p>
        </p:txBody>
      </p:sp>
      <p:sp>
        <p:nvSpPr>
          <p:cNvPr id="18" name="Shape 104"/>
          <p:cNvSpPr txBox="1"/>
          <p:nvPr/>
        </p:nvSpPr>
        <p:spPr>
          <a:xfrm>
            <a:off x="5000445" y="400196"/>
            <a:ext cx="3579145" cy="4197286"/>
          </a:xfrm>
          <a:prstGeom prst="rect">
            <a:avLst/>
          </a:prstGeom>
          <a:noFill/>
          <a:ln>
            <a:noFill/>
          </a:ln>
        </p:spPr>
        <p:txBody>
          <a:bodyPr spcFirstLastPara="1" wrap="square" lIns="91425" tIns="91425" rIns="91425" bIns="91425" anchor="ctr" anchorCtr="0">
            <a:noAutofit/>
          </a:bodyPr>
          <a:lstStyle/>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Gyms face</a:t>
            </a:r>
            <a:r>
              <a:rPr lang="is-IS" sz="1200" b="1" dirty="0">
                <a:solidFill>
                  <a:schemeClr val="bg1"/>
                </a:solidFill>
                <a:latin typeface="Glacial Indifference" charset="0"/>
                <a:ea typeface="Glacial Indifference" charset="0"/>
                <a:cs typeface="Glacial Indifference" charset="0"/>
                <a:sym typeface="Montserrat"/>
              </a:rPr>
              <a:t>…</a:t>
            </a: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 sz="1200" b="1" dirty="0">
                <a:solidFill>
                  <a:schemeClr val="bg1"/>
                </a:solidFill>
                <a:latin typeface="Glacial Indifference" charset="0"/>
                <a:ea typeface="Glacial Indifference" charset="0"/>
                <a:cs typeface="Glacial Indifference" charset="0"/>
                <a:sym typeface="Montserrat"/>
              </a:rPr>
              <a:t>High costs to launch and </a:t>
            </a:r>
            <a:r>
              <a:rPr lang="en" sz="1200" b="1" dirty="0" smtClean="0">
                <a:solidFill>
                  <a:schemeClr val="bg1"/>
                </a:solidFill>
                <a:latin typeface="Glacial Indifference" charset="0"/>
                <a:ea typeface="Glacial Indifference" charset="0"/>
                <a:cs typeface="Glacial Indifference" charset="0"/>
                <a:sym typeface="Montserrat"/>
              </a:rPr>
              <a:t>operate</a:t>
            </a:r>
            <a:r>
              <a:rPr lang="en-US" sz="1200" b="1" dirty="0" smtClean="0">
                <a:solidFill>
                  <a:schemeClr val="bg1"/>
                </a:solidFill>
                <a:latin typeface="Glacial Indifference" charset="0"/>
                <a:ea typeface="Glacial Indifference" charset="0"/>
                <a:cs typeface="Glacial Indifference" charset="0"/>
                <a:sym typeface="Montserrat"/>
              </a:rPr>
              <a:t> </a:t>
            </a:r>
            <a:r>
              <a:rPr lang="en-US" sz="1200" dirty="0" smtClean="0">
                <a:solidFill>
                  <a:schemeClr val="bg1"/>
                </a:solidFill>
                <a:latin typeface="Glacial Indifference" charset="0"/>
                <a:ea typeface="Glacial Indifference" charset="0"/>
                <a:cs typeface="Glacial Indifference" charset="0"/>
                <a:sym typeface="Montserrat"/>
              </a:rPr>
              <a:t>facilities</a:t>
            </a: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smtClean="0">
                <a:solidFill>
                  <a:schemeClr val="bg1"/>
                </a:solidFill>
                <a:latin typeface="Glacial Indifference" charset="0"/>
                <a:ea typeface="Glacial Indifference" charset="0"/>
                <a:cs typeface="Glacial Indifference" charset="0"/>
                <a:sym typeface="Montserrat"/>
              </a:rPr>
              <a:t>Difficulty </a:t>
            </a:r>
            <a:r>
              <a:rPr lang="en-US" sz="1200" dirty="0" smtClean="0">
                <a:solidFill>
                  <a:schemeClr val="bg1"/>
                </a:solidFill>
                <a:latin typeface="Glacial Indifference" charset="0"/>
                <a:ea typeface="Glacial Indifference" charset="0"/>
                <a:cs typeface="Glacial Indifference" charset="0"/>
                <a:sym typeface="Montserrat"/>
              </a:rPr>
              <a:t>attracting </a:t>
            </a:r>
            <a:r>
              <a:rPr lang="en-US" sz="1200" dirty="0">
                <a:solidFill>
                  <a:schemeClr val="bg1"/>
                </a:solidFill>
                <a:latin typeface="Glacial Indifference" charset="0"/>
                <a:ea typeface="Glacial Indifference" charset="0"/>
                <a:cs typeface="Glacial Indifference" charset="0"/>
                <a:sym typeface="Montserrat"/>
              </a:rPr>
              <a:t>and </a:t>
            </a:r>
            <a:r>
              <a:rPr lang="en-US" sz="1200" dirty="0" smtClean="0">
                <a:solidFill>
                  <a:schemeClr val="bg1"/>
                </a:solidFill>
                <a:latin typeface="Glacial Indifference" charset="0"/>
                <a:ea typeface="Glacial Indifference" charset="0"/>
                <a:cs typeface="Glacial Indifference" charset="0"/>
                <a:sym typeface="Montserrat"/>
              </a:rPr>
              <a:t>retaining </a:t>
            </a:r>
            <a:r>
              <a:rPr lang="en-US" sz="1200" dirty="0">
                <a:solidFill>
                  <a:schemeClr val="bg1"/>
                </a:solidFill>
                <a:latin typeface="Glacial Indifference" charset="0"/>
                <a:ea typeface="Glacial Indifference" charset="0"/>
                <a:cs typeface="Glacial Indifference" charset="0"/>
                <a:sym typeface="Montserrat"/>
              </a:rPr>
              <a:t>profitable customers </a:t>
            </a:r>
            <a:endParaRPr lang="en" sz="1200" dirty="0">
              <a:solidFill>
                <a:schemeClr val="bg1"/>
              </a:solidFill>
              <a:latin typeface="Glacial Indifference" charset="0"/>
              <a:ea typeface="Glacial Indifference" charset="0"/>
              <a:cs typeface="Glacial Indifference" charset="0"/>
              <a:sym typeface="Montserrat"/>
            </a:endParaRP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Adversity </a:t>
            </a:r>
            <a:r>
              <a:rPr lang="en-US" sz="1200" dirty="0">
                <a:solidFill>
                  <a:schemeClr val="bg1"/>
                </a:solidFill>
                <a:latin typeface="Glacial Indifference" charset="0"/>
                <a:ea typeface="Glacial Indifference" charset="0"/>
                <a:cs typeface="Glacial Indifference" charset="0"/>
                <a:sym typeface="Montserrat"/>
              </a:rPr>
              <a:t>to long </a:t>
            </a:r>
            <a:r>
              <a:rPr lang="en-US" sz="1200" dirty="0" smtClean="0">
                <a:solidFill>
                  <a:schemeClr val="bg1"/>
                </a:solidFill>
                <a:latin typeface="Glacial Indifference" charset="0"/>
                <a:ea typeface="Glacial Indifference" charset="0"/>
                <a:cs typeface="Glacial Indifference" charset="0"/>
                <a:sym typeface="Montserrat"/>
              </a:rPr>
              <a:t>term-commitment</a:t>
            </a: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 sz="1200" b="1" dirty="0">
                <a:solidFill>
                  <a:schemeClr val="bg1"/>
                </a:solidFill>
                <a:latin typeface="Glacial Indifference" charset="0"/>
                <a:ea typeface="Glacial Indifference" charset="0"/>
                <a:cs typeface="Glacial Indifference" charset="0"/>
                <a:sym typeface="Montserrat"/>
              </a:rPr>
              <a:t>Proliferation of </a:t>
            </a:r>
            <a:r>
              <a:rPr lang="en-US" sz="1200" b="1" dirty="0">
                <a:solidFill>
                  <a:schemeClr val="bg1"/>
                </a:solidFill>
                <a:latin typeface="Glacial Indifference" charset="0"/>
                <a:ea typeface="Glacial Indifference" charset="0"/>
                <a:cs typeface="Glacial Indifference" charset="0"/>
                <a:sym typeface="Montserrat"/>
              </a:rPr>
              <a:t>facilities, </a:t>
            </a:r>
            <a:r>
              <a:rPr lang="en-US" sz="1200" b="1" dirty="0" smtClean="0">
                <a:solidFill>
                  <a:schemeClr val="bg1"/>
                </a:solidFill>
                <a:latin typeface="Glacial Indifference" charset="0"/>
                <a:ea typeface="Glacial Indifference" charset="0"/>
                <a:cs typeface="Glacial Indifference" charset="0"/>
                <a:sym typeface="Montserrat"/>
              </a:rPr>
              <a:t>especially boutique </a:t>
            </a:r>
            <a:r>
              <a:rPr lang="en-US" sz="1200" b="1" dirty="0">
                <a:solidFill>
                  <a:schemeClr val="bg1"/>
                </a:solidFill>
                <a:latin typeface="Glacial Indifference" charset="0"/>
                <a:ea typeface="Glacial Indifference" charset="0"/>
                <a:cs typeface="Glacial Indifference" charset="0"/>
                <a:sym typeface="Montserrat"/>
              </a:rPr>
              <a:t>studios, </a:t>
            </a:r>
            <a:r>
              <a:rPr lang="en-US" sz="1200" dirty="0">
                <a:solidFill>
                  <a:schemeClr val="bg1"/>
                </a:solidFill>
                <a:latin typeface="Glacial Indifference" charset="0"/>
                <a:ea typeface="Glacial Indifference" charset="0"/>
                <a:cs typeface="Glacial Indifference" charset="0"/>
                <a:sym typeface="Montserrat"/>
              </a:rPr>
              <a:t>that have stolen market-share</a:t>
            </a:r>
          </a:p>
          <a:p>
            <a:pPr>
              <a:tabLst>
                <a:tab pos="2743200" algn="l"/>
              </a:tabLst>
            </a:pPr>
            <a:endParaRPr lang="en-US" sz="1200"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Transient </a:t>
            </a:r>
            <a:r>
              <a:rPr lang="en-US" sz="1200" b="1" dirty="0" smtClean="0">
                <a:solidFill>
                  <a:schemeClr val="bg1"/>
                </a:solidFill>
                <a:latin typeface="Glacial Indifference" charset="0"/>
                <a:ea typeface="Glacial Indifference" charset="0"/>
                <a:cs typeface="Glacial Indifference" charset="0"/>
                <a:sym typeface="Montserrat"/>
              </a:rPr>
              <a:t>customers </a:t>
            </a:r>
            <a:r>
              <a:rPr lang="en-US" sz="1200" dirty="0" smtClean="0">
                <a:solidFill>
                  <a:schemeClr val="bg1"/>
                </a:solidFill>
                <a:latin typeface="Glacial Indifference" charset="0"/>
                <a:ea typeface="Glacial Indifference" charset="0"/>
                <a:cs typeface="Glacial Indifference" charset="0"/>
                <a:sym typeface="Montserrat"/>
              </a:rPr>
              <a:t>who spend substantial time in multiple locations</a:t>
            </a:r>
            <a:endParaRPr lang="en-US" sz="1200" dirty="0">
              <a:solidFill>
                <a:schemeClr val="bg1"/>
              </a:solidFill>
              <a:latin typeface="Glacial Indifference" charset="0"/>
              <a:ea typeface="Glacial Indifference" charset="0"/>
              <a:cs typeface="Glacial Indifference" charset="0"/>
              <a:sym typeface="Montserrat"/>
            </a:endParaRP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Demanding customers </a:t>
            </a:r>
            <a:r>
              <a:rPr lang="en-US" sz="1200" dirty="0" smtClean="0">
                <a:solidFill>
                  <a:schemeClr val="bg1"/>
                </a:solidFill>
                <a:latin typeface="Glacial Indifference" charset="0"/>
                <a:ea typeface="Glacial Indifference" charset="0"/>
                <a:cs typeface="Glacial Indifference" charset="0"/>
                <a:sym typeface="Montserrat"/>
              </a:rPr>
              <a:t>who desire </a:t>
            </a:r>
            <a:r>
              <a:rPr lang="en-US" sz="1200" dirty="0">
                <a:solidFill>
                  <a:schemeClr val="bg1"/>
                </a:solidFill>
                <a:latin typeface="Glacial Indifference" charset="0"/>
                <a:ea typeface="Glacial Indifference" charset="0"/>
                <a:cs typeface="Glacial Indifference" charset="0"/>
                <a:sym typeface="Montserrat"/>
              </a:rPr>
              <a:t>personalization that is too costly to provide at scale</a:t>
            </a:r>
            <a:endParaRPr lang="en" sz="1200" dirty="0">
              <a:solidFill>
                <a:schemeClr val="bg1"/>
              </a:solidFill>
              <a:latin typeface="Glacial Indifference" charset="0"/>
              <a:ea typeface="Glacial Indifference" charset="0"/>
              <a:cs typeface="Glacial Indifference" charset="0"/>
              <a:sym typeface="Montserrat"/>
            </a:endParaRPr>
          </a:p>
          <a:p>
            <a:pPr>
              <a:tabLst>
                <a:tab pos="2743200" algn="l"/>
              </a:tabLst>
            </a:pPr>
            <a:endParaRPr lang="en"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Tech-savvy customers </a:t>
            </a:r>
            <a:r>
              <a:rPr lang="en-US" sz="1200" dirty="0" smtClean="0">
                <a:solidFill>
                  <a:schemeClr val="bg1"/>
                </a:solidFill>
                <a:latin typeface="Glacial Indifference" charset="0"/>
                <a:ea typeface="Glacial Indifference" charset="0"/>
                <a:cs typeface="Glacial Indifference" charset="0"/>
                <a:sym typeface="Montserrat"/>
              </a:rPr>
              <a:t>who are conditioned to expect a sophisticated digital experience</a:t>
            </a:r>
            <a:endParaRPr lang="en-US" sz="1200" b="1" dirty="0">
              <a:solidFill>
                <a:schemeClr val="bg1"/>
              </a:solidFill>
              <a:latin typeface="Glacial Indifference" charset="0"/>
              <a:ea typeface="Glacial Indifference" charset="0"/>
              <a:cs typeface="Glacial Indifference" charset="0"/>
              <a:sym typeface="Montserrat"/>
            </a:endParaRPr>
          </a:p>
        </p:txBody>
      </p:sp>
      <p:sp>
        <p:nvSpPr>
          <p:cNvPr id="10" name="TextBox 9"/>
          <p:cNvSpPr txBox="1"/>
          <p:nvPr/>
        </p:nvSpPr>
        <p:spPr>
          <a:xfrm>
            <a:off x="7342556" y="91440"/>
            <a:ext cx="2194560" cy="200055"/>
          </a:xfrm>
          <a:prstGeom prst="rect">
            <a:avLst/>
          </a:prstGeom>
          <a:noFill/>
        </p:spPr>
        <p:txBody>
          <a:bodyPr wrap="square" rtlCol="0">
            <a:spAutoFit/>
          </a:bodyPr>
          <a:lstStyle/>
          <a:p>
            <a:r>
              <a:rPr lang="en-US" sz="700" b="1" dirty="0" smtClean="0">
                <a:solidFill>
                  <a:schemeClr val="bg1"/>
                </a:solidFill>
                <a:latin typeface="Glacial Indifference" charset="0"/>
                <a:ea typeface="Glacial Indifference" charset="0"/>
                <a:cs typeface="Glacial Indifference" charset="0"/>
              </a:rPr>
              <a:t>OPPORTUNITY</a:t>
            </a:r>
            <a:r>
              <a:rPr lang="en-US" sz="700" dirty="0" smtClean="0">
                <a:solidFill>
                  <a:schemeClr val="bg1"/>
                </a:solidFill>
                <a:latin typeface="Glacial Indifference" charset="0"/>
                <a:ea typeface="Glacial Indifference" charset="0"/>
                <a:cs typeface="Glacial Indifference" charset="0"/>
              </a:rPr>
              <a:t> | SOLUTION | BUSINESS</a:t>
            </a:r>
            <a:endParaRPr lang="en-US" sz="700" dirty="0">
              <a:solidFill>
                <a:schemeClr val="bg1"/>
              </a:solidFill>
              <a:latin typeface="Glacial Indifference" charset="0"/>
              <a:ea typeface="Glacial Indifference" charset="0"/>
              <a:cs typeface="Glacial Indifference" charset="0"/>
            </a:endParaRPr>
          </a:p>
        </p:txBody>
      </p:sp>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
        <p:nvSpPr>
          <p:cNvPr id="15" name="TextBox 14"/>
          <p:cNvSpPr txBox="1"/>
          <p:nvPr/>
        </p:nvSpPr>
        <p:spPr>
          <a:xfrm>
            <a:off x="469075" y="409700"/>
            <a:ext cx="3770416" cy="2308324"/>
          </a:xfrm>
          <a:prstGeom prst="rect">
            <a:avLst/>
          </a:prstGeom>
          <a:noFill/>
        </p:spPr>
        <p:txBody>
          <a:bodyPr wrap="square" rtlCol="0">
            <a:spAutoFit/>
          </a:bodyPr>
          <a:lstStyle/>
          <a:p>
            <a:pPr lvl="0"/>
            <a:r>
              <a:rPr lang="en-US" sz="2400" b="1" dirty="0">
                <a:solidFill>
                  <a:schemeClr val="bg1"/>
                </a:solidFill>
                <a:latin typeface="Glacial Indifference" charset="0"/>
                <a:ea typeface="Glacial Indifference" charset="0"/>
                <a:cs typeface="Glacial Indifference" charset="0"/>
                <a:sym typeface="Montserrat Medium"/>
              </a:rPr>
              <a:t>Gyms face significant challenges in meeting their customers’ needs while navigating an increasingly competitive landscape</a:t>
            </a:r>
          </a:p>
        </p:txBody>
      </p:sp>
    </p:spTree>
    <p:extLst>
      <p:ext uri="{BB962C8B-B14F-4D97-AF65-F5344CB8AC3E}">
        <p14:creationId xmlns:p14="http://schemas.microsoft.com/office/powerpoint/2010/main" val="19171467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0"/>
        <p:cNvGrpSpPr/>
        <p:nvPr/>
      </p:nvGrpSpPr>
      <p:grpSpPr>
        <a:xfrm>
          <a:off x="0" y="0"/>
          <a:ext cx="0" cy="0"/>
          <a:chOff x="0" y="0"/>
          <a:chExt cx="0" cy="0"/>
        </a:xfrm>
      </p:grpSpPr>
      <p:pic>
        <p:nvPicPr>
          <p:cNvPr id="20" name="Picture 19"/>
          <p:cNvPicPr>
            <a:picLocks noChangeAspect="1"/>
          </p:cNvPicPr>
          <p:nvPr/>
        </p:nvPicPr>
        <p:blipFill rotWithShape="1">
          <a:blip r:embed="rId3"/>
          <a:srcRect t="10710" r="642" b="6073"/>
          <a:stretch/>
        </p:blipFill>
        <p:spPr>
          <a:xfrm flipH="1">
            <a:off x="0" y="0"/>
            <a:ext cx="9159498" cy="5143500"/>
          </a:xfrm>
          <a:prstGeom prst="rect">
            <a:avLst/>
          </a:prstGeom>
        </p:spPr>
      </p:pic>
      <p:sp>
        <p:nvSpPr>
          <p:cNvPr id="15" name="Rounded Rectangle 14"/>
          <p:cNvSpPr/>
          <p:nvPr/>
        </p:nvSpPr>
        <p:spPr>
          <a:xfrm>
            <a:off x="4408768" y="-12280"/>
            <a:ext cx="4762500" cy="5155780"/>
          </a:xfrm>
          <a:prstGeom prst="roundRect">
            <a:avLst>
              <a:gd name="adj" fmla="val 0"/>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Shape 10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charset="0"/>
                <a:ea typeface="Montserrat" charset="0"/>
                <a:cs typeface="Montserrat" charset="0"/>
              </a:rPr>
              <a:t>5</a:t>
            </a:fld>
            <a:endParaRPr dirty="0">
              <a:solidFill>
                <a:schemeClr val="bg1"/>
              </a:solidFill>
              <a:latin typeface="Montserrat" charset="0"/>
              <a:ea typeface="Montserrat" charset="0"/>
              <a:cs typeface="Montserrat" charset="0"/>
            </a:endParaRPr>
          </a:p>
        </p:txBody>
      </p:sp>
      <p:sp>
        <p:nvSpPr>
          <p:cNvPr id="18" name="Rectangle 17"/>
          <p:cNvSpPr/>
          <p:nvPr/>
        </p:nvSpPr>
        <p:spPr>
          <a:xfrm>
            <a:off x="469075" y="409700"/>
            <a:ext cx="3678373" cy="830997"/>
          </a:xfrm>
          <a:prstGeom prst="rect">
            <a:avLst/>
          </a:prstGeom>
        </p:spPr>
        <p:txBody>
          <a:bodyPr wrap="square">
            <a:spAutoFit/>
          </a:bodyPr>
          <a:lstStyle/>
          <a:p>
            <a:pPr lvl="0"/>
            <a:r>
              <a:rPr lang="en-US" sz="2400" b="1" dirty="0" smtClean="0">
                <a:solidFill>
                  <a:schemeClr val="bg1"/>
                </a:solidFill>
                <a:latin typeface="Glacial Indifference" charset="0"/>
                <a:ea typeface="Glacial Indifference" charset="0"/>
                <a:cs typeface="Glacial Indifference" charset="0"/>
                <a:sym typeface="Montserrat Light"/>
              </a:rPr>
              <a:t>The industry is taking notice</a:t>
            </a:r>
            <a:endParaRPr lang="en" sz="2400" b="1" dirty="0">
              <a:solidFill>
                <a:schemeClr val="bg1"/>
              </a:solidFill>
              <a:latin typeface="Glacial Indifference" charset="0"/>
              <a:ea typeface="Glacial Indifference" charset="0"/>
              <a:cs typeface="Glacial Indifference" charset="0"/>
              <a:sym typeface="Montserrat Light"/>
            </a:endParaRPr>
          </a:p>
        </p:txBody>
      </p:sp>
      <p:grpSp>
        <p:nvGrpSpPr>
          <p:cNvPr id="2" name="Group 1"/>
          <p:cNvGrpSpPr/>
          <p:nvPr/>
        </p:nvGrpSpPr>
        <p:grpSpPr>
          <a:xfrm>
            <a:off x="4993643" y="1501696"/>
            <a:ext cx="3578858" cy="2593596"/>
            <a:chOff x="4993643" y="1299816"/>
            <a:chExt cx="3578858" cy="2593596"/>
          </a:xfrm>
        </p:grpSpPr>
        <p:sp>
          <p:nvSpPr>
            <p:cNvPr id="16" name="TextBox 15"/>
            <p:cNvSpPr txBox="1"/>
            <p:nvPr/>
          </p:nvSpPr>
          <p:spPr>
            <a:xfrm>
              <a:off x="4993643" y="1299816"/>
              <a:ext cx="3578858" cy="2062103"/>
            </a:xfrm>
            <a:prstGeom prst="rect">
              <a:avLst/>
            </a:prstGeom>
            <a:noFill/>
          </p:spPr>
          <p:txBody>
            <a:bodyPr wrap="square" rtlCol="0">
              <a:spAutoFit/>
            </a:bodyPr>
            <a:lstStyle/>
            <a:p>
              <a:r>
                <a:rPr lang="en-US" sz="1100" dirty="0" smtClean="0">
                  <a:solidFill>
                    <a:schemeClr val="bg1"/>
                  </a:solidFill>
                  <a:latin typeface="Glacial Indifference" charset="0"/>
                  <a:ea typeface="Glacial Indifference" charset="0"/>
                  <a:cs typeface="Glacial Indifference" charset="0"/>
                </a:rPr>
                <a:t>… People, especially millennials, are searching for </a:t>
              </a:r>
              <a:r>
                <a:rPr lang="en-US" dirty="0" smtClean="0">
                  <a:solidFill>
                    <a:schemeClr val="bg1"/>
                  </a:solidFill>
                  <a:latin typeface="Glacial Indifference" charset="0"/>
                  <a:ea typeface="Glacial Indifference" charset="0"/>
                  <a:cs typeface="Glacial Indifference" charset="0"/>
                </a:rPr>
                <a:t>personalized</a:t>
              </a:r>
              <a:r>
                <a:rPr lang="en-US" b="1" dirty="0" smtClean="0">
                  <a:solidFill>
                    <a:schemeClr val="bg1"/>
                  </a:solidFill>
                  <a:latin typeface="Glacial Indifference" charset="0"/>
                  <a:ea typeface="Glacial Indifference" charset="0"/>
                  <a:cs typeface="Glacial Indifference" charset="0"/>
                </a:rPr>
                <a:t> experiences</a:t>
              </a:r>
              <a:r>
                <a:rPr lang="en-US" sz="1100" b="1" dirty="0" smtClean="0">
                  <a:solidFill>
                    <a:schemeClr val="bg1"/>
                  </a:solidFill>
                  <a:latin typeface="Glacial Indifference" charset="0"/>
                  <a:ea typeface="Glacial Indifference" charset="0"/>
                  <a:cs typeface="Glacial Indifference" charset="0"/>
                </a:rPr>
                <a:t> </a:t>
              </a:r>
              <a:r>
                <a:rPr lang="en-US" b="1" dirty="0" smtClean="0">
                  <a:solidFill>
                    <a:schemeClr val="bg1"/>
                  </a:solidFill>
                  <a:latin typeface="Glacial Indifference" charset="0"/>
                  <a:ea typeface="Glacial Indifference" charset="0"/>
                  <a:cs typeface="Glacial Indifference" charset="0"/>
                </a:rPr>
                <a:t>everywhere they go</a:t>
              </a:r>
              <a:r>
                <a:rPr lang="en-US" sz="1100" b="1" dirty="0" smtClean="0">
                  <a:solidFill>
                    <a:schemeClr val="bg1"/>
                  </a:solidFill>
                  <a:latin typeface="Glacial Indifference" charset="0"/>
                  <a:ea typeface="Glacial Indifference" charset="0"/>
                  <a:cs typeface="Glacial Indifference" charset="0"/>
                </a:rPr>
                <a:t>,</a:t>
              </a:r>
              <a:r>
                <a:rPr lang="en-US" sz="1100" dirty="0" smtClean="0">
                  <a:solidFill>
                    <a:schemeClr val="bg1"/>
                  </a:solidFill>
                  <a:latin typeface="Glacial Indifference" charset="0"/>
                  <a:ea typeface="Glacial Indifference" charset="0"/>
                  <a:cs typeface="Glacial Indifference" charset="0"/>
                </a:rPr>
                <a:t> and that includes looking for unique fitness and workout experiences with a small group of people they connect with on a personal level. Even if they’re traveling or away from home, they expect to be able to keep that routine by </a:t>
              </a:r>
              <a:r>
                <a:rPr lang="en-US" b="1" dirty="0" smtClean="0">
                  <a:solidFill>
                    <a:schemeClr val="bg1"/>
                  </a:solidFill>
                  <a:latin typeface="Glacial Indifference" charset="0"/>
                  <a:ea typeface="Glacial Indifference" charset="0"/>
                  <a:cs typeface="Glacial Indifference" charset="0"/>
                </a:rPr>
                <a:t>walking into</a:t>
              </a:r>
              <a:r>
                <a:rPr lang="en-US" sz="1100" b="1" dirty="0" smtClean="0">
                  <a:solidFill>
                    <a:schemeClr val="bg1"/>
                  </a:solidFill>
                  <a:latin typeface="Glacial Indifference" charset="0"/>
                  <a:ea typeface="Glacial Indifference" charset="0"/>
                  <a:cs typeface="Glacial Indifference" charset="0"/>
                </a:rPr>
                <a:t> </a:t>
              </a:r>
              <a:r>
                <a:rPr lang="en-US" sz="1100" dirty="0" smtClean="0">
                  <a:solidFill>
                    <a:schemeClr val="bg1"/>
                  </a:solidFill>
                  <a:latin typeface="Glacial Indifference" charset="0"/>
                  <a:ea typeface="Glacial Indifference" charset="0"/>
                  <a:cs typeface="Glacial Indifference" charset="0"/>
                </a:rPr>
                <a:t>a local boutique </a:t>
              </a:r>
              <a:r>
                <a:rPr lang="en-US" b="1" dirty="0" smtClean="0">
                  <a:solidFill>
                    <a:schemeClr val="bg1"/>
                  </a:solidFill>
                  <a:latin typeface="Glacial Indifference" charset="0"/>
                  <a:ea typeface="Glacial Indifference" charset="0"/>
                  <a:cs typeface="Glacial Indifference" charset="0"/>
                </a:rPr>
                <a:t>gym</a:t>
              </a:r>
              <a:r>
                <a:rPr lang="en-US" sz="1100" dirty="0" smtClean="0">
                  <a:solidFill>
                    <a:schemeClr val="bg1"/>
                  </a:solidFill>
                  <a:latin typeface="Glacial Indifference" charset="0"/>
                  <a:ea typeface="Glacial Indifference" charset="0"/>
                  <a:cs typeface="Glacial Indifference" charset="0"/>
                </a:rPr>
                <a:t> </a:t>
              </a:r>
              <a:r>
                <a:rPr lang="en-US" b="1" dirty="0" smtClean="0">
                  <a:solidFill>
                    <a:schemeClr val="bg1"/>
                  </a:solidFill>
                  <a:latin typeface="Glacial Indifference" charset="0"/>
                  <a:ea typeface="Glacial Indifference" charset="0"/>
                  <a:cs typeface="Glacial Indifference" charset="0"/>
                </a:rPr>
                <a:t>on a per-session basis </a:t>
              </a:r>
              <a:r>
                <a:rPr lang="en-US" sz="1100" dirty="0" smtClean="0">
                  <a:solidFill>
                    <a:schemeClr val="bg1"/>
                  </a:solidFill>
                  <a:latin typeface="Glacial Indifference" charset="0"/>
                  <a:ea typeface="Glacial Indifference" charset="0"/>
                  <a:cs typeface="Glacial Indifference" charset="0"/>
                </a:rPr>
                <a:t>or by using a </a:t>
              </a:r>
              <a:r>
                <a:rPr lang="en-US" b="1" dirty="0" smtClean="0">
                  <a:solidFill>
                    <a:schemeClr val="bg1"/>
                  </a:solidFill>
                  <a:latin typeface="Glacial Indifference" charset="0"/>
                  <a:ea typeface="Glacial Indifference" charset="0"/>
                  <a:cs typeface="Glacial Indifference" charset="0"/>
                </a:rPr>
                <a:t>digital</a:t>
              </a:r>
              <a:r>
                <a:rPr lang="en-US" dirty="0" smtClean="0">
                  <a:solidFill>
                    <a:schemeClr val="bg1"/>
                  </a:solidFill>
                  <a:latin typeface="Glacial Indifference" charset="0"/>
                  <a:ea typeface="Glacial Indifference" charset="0"/>
                  <a:cs typeface="Glacial Indifference" charset="0"/>
                </a:rPr>
                <a:t> </a:t>
              </a:r>
              <a:r>
                <a:rPr lang="en-US" b="1" dirty="0" smtClean="0">
                  <a:solidFill>
                    <a:schemeClr val="bg1"/>
                  </a:solidFill>
                  <a:latin typeface="Glacial Indifference" charset="0"/>
                  <a:ea typeface="Glacial Indifference" charset="0"/>
                  <a:cs typeface="Glacial Indifference" charset="0"/>
                </a:rPr>
                <a:t>fitness</a:t>
              </a:r>
              <a:r>
                <a:rPr lang="en-US" dirty="0" smtClean="0">
                  <a:solidFill>
                    <a:schemeClr val="bg1"/>
                  </a:solidFill>
                  <a:latin typeface="Glacial Indifference" charset="0"/>
                  <a:ea typeface="Glacial Indifference" charset="0"/>
                  <a:cs typeface="Glacial Indifference" charset="0"/>
                </a:rPr>
                <a:t> </a:t>
              </a:r>
              <a:r>
                <a:rPr lang="en-US" b="1" dirty="0" smtClean="0">
                  <a:solidFill>
                    <a:schemeClr val="bg1"/>
                  </a:solidFill>
                  <a:latin typeface="Glacial Indifference" charset="0"/>
                  <a:ea typeface="Glacial Indifference" charset="0"/>
                  <a:cs typeface="Glacial Indifference" charset="0"/>
                </a:rPr>
                <a:t>app</a:t>
              </a:r>
              <a:r>
                <a:rPr lang="en-US" sz="1100" dirty="0" smtClean="0">
                  <a:solidFill>
                    <a:schemeClr val="bg1"/>
                  </a:solidFill>
                  <a:latin typeface="Glacial Indifference" charset="0"/>
                  <a:ea typeface="Glacial Indifference" charset="0"/>
                  <a:cs typeface="Glacial Indifference" charset="0"/>
                </a:rPr>
                <a:t> outside, in a hotel </a:t>
              </a:r>
              <a:r>
                <a:rPr lang="mr-IN" sz="1100" dirty="0" smtClean="0">
                  <a:solidFill>
                    <a:schemeClr val="bg1"/>
                  </a:solidFill>
                  <a:latin typeface="Glacial Indifference" charset="0"/>
                  <a:ea typeface="Glacial Indifference" charset="0"/>
                  <a:cs typeface="Glacial Indifference" charset="0"/>
                </a:rPr>
                <a:t>–</a:t>
              </a:r>
              <a:r>
                <a:rPr lang="en-US" sz="1100" dirty="0" smtClean="0">
                  <a:solidFill>
                    <a:schemeClr val="bg1"/>
                  </a:solidFill>
                  <a:latin typeface="Glacial Indifference" charset="0"/>
                  <a:ea typeface="Glacial Indifference" charset="0"/>
                  <a:cs typeface="Glacial Indifference" charset="0"/>
                </a:rPr>
                <a:t> or almost </a:t>
              </a:r>
              <a:r>
                <a:rPr lang="en-US" b="1" dirty="0" smtClean="0">
                  <a:solidFill>
                    <a:schemeClr val="bg1"/>
                  </a:solidFill>
                  <a:latin typeface="Glacial Indifference" charset="0"/>
                  <a:ea typeface="Glacial Indifference" charset="0"/>
                  <a:cs typeface="Glacial Indifference" charset="0"/>
                </a:rPr>
                <a:t>anywhere</a:t>
              </a:r>
              <a:r>
                <a:rPr lang="en-US" sz="1100" dirty="0" smtClean="0">
                  <a:solidFill>
                    <a:schemeClr val="bg1"/>
                  </a:solidFill>
                  <a:latin typeface="Glacial Indifference" charset="0"/>
                  <a:ea typeface="Glacial Indifference" charset="0"/>
                  <a:cs typeface="Glacial Indifference" charset="0"/>
                </a:rPr>
                <a:t> for that matter ”</a:t>
              </a:r>
              <a:endParaRPr lang="en-US" sz="1100" dirty="0">
                <a:solidFill>
                  <a:schemeClr val="bg1"/>
                </a:solidFill>
                <a:latin typeface="Glacial Indifference" charset="0"/>
                <a:ea typeface="Glacial Indifference" charset="0"/>
                <a:cs typeface="Glacial Indifference" charset="0"/>
              </a:endParaRPr>
            </a:p>
          </p:txBody>
        </p:sp>
        <p:sp>
          <p:nvSpPr>
            <p:cNvPr id="17" name="Shape 75"/>
            <p:cNvSpPr txBox="1"/>
            <p:nvPr/>
          </p:nvSpPr>
          <p:spPr>
            <a:xfrm>
              <a:off x="4998453" y="3554675"/>
              <a:ext cx="3146700" cy="338737"/>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dirty="0">
                  <a:solidFill>
                    <a:schemeClr val="bg1"/>
                  </a:solidFill>
                  <a:latin typeface="Glacial Indifference" charset="0"/>
                  <a:ea typeface="Glacial Indifference" charset="0"/>
                  <a:cs typeface="Glacial Indifference" charset="0"/>
                  <a:sym typeface="Montserrat Light"/>
                </a:rPr>
                <a:t>Adam Zeitsiff, CIO - Gold’s Gym International</a:t>
              </a:r>
              <a:endParaRPr sz="1000" dirty="0">
                <a:solidFill>
                  <a:schemeClr val="bg1"/>
                </a:solidFill>
                <a:latin typeface="Glacial Indifference" charset="0"/>
                <a:ea typeface="Glacial Indifference" charset="0"/>
                <a:cs typeface="Glacial Indifference" charset="0"/>
                <a:sym typeface="Montserrat Light"/>
              </a:endParaRPr>
            </a:p>
            <a:p>
              <a:pPr marL="0" lvl="0" indent="0">
                <a:spcBef>
                  <a:spcPts val="0"/>
                </a:spcBef>
                <a:spcAft>
                  <a:spcPts val="0"/>
                </a:spcAft>
                <a:buNone/>
              </a:pPr>
              <a:r>
                <a:rPr lang="en" sz="600" dirty="0">
                  <a:solidFill>
                    <a:schemeClr val="bg1"/>
                  </a:solidFill>
                  <a:latin typeface="Glacial Indifference" charset="0"/>
                  <a:ea typeface="Glacial Indifference" charset="0"/>
                  <a:cs typeface="Glacial Indifference" charset="0"/>
                  <a:sym typeface="Montserrat Light"/>
                </a:rPr>
                <a:t>January 2018</a:t>
              </a:r>
              <a:endParaRPr sz="600" dirty="0">
                <a:solidFill>
                  <a:schemeClr val="bg1"/>
                </a:solidFill>
                <a:latin typeface="Glacial Indifference" charset="0"/>
                <a:ea typeface="Glacial Indifference" charset="0"/>
                <a:cs typeface="Glacial Indifference" charset="0"/>
                <a:sym typeface="Montserrat Light"/>
              </a:endParaRPr>
            </a:p>
          </p:txBody>
        </p:sp>
      </p:grpSp>
      <p:sp>
        <p:nvSpPr>
          <p:cNvPr id="12" name="TextBox 11"/>
          <p:cNvSpPr txBox="1"/>
          <p:nvPr/>
        </p:nvSpPr>
        <p:spPr>
          <a:xfrm>
            <a:off x="7342556" y="91440"/>
            <a:ext cx="1697901" cy="200055"/>
          </a:xfrm>
          <a:prstGeom prst="rect">
            <a:avLst/>
          </a:prstGeom>
          <a:noFill/>
        </p:spPr>
        <p:txBody>
          <a:bodyPr wrap="none" rtlCol="0">
            <a:spAutoFit/>
          </a:bodyPr>
          <a:lstStyle/>
          <a:p>
            <a:r>
              <a:rPr lang="en-US" sz="700" b="1" dirty="0" smtClean="0">
                <a:solidFill>
                  <a:schemeClr val="bg1"/>
                </a:solidFill>
                <a:latin typeface="Glacial Indifference" charset="0"/>
                <a:ea typeface="Glacial Indifference" charset="0"/>
                <a:cs typeface="Glacial Indifference" charset="0"/>
              </a:rPr>
              <a:t>OPPORTUNITY</a:t>
            </a:r>
            <a:r>
              <a:rPr lang="en-US" sz="700" dirty="0" smtClean="0">
                <a:solidFill>
                  <a:schemeClr val="bg1"/>
                </a:solidFill>
                <a:latin typeface="Glacial Indifference" charset="0"/>
                <a:ea typeface="Glacial Indifference" charset="0"/>
                <a:cs typeface="Glacial Indifference" charset="0"/>
              </a:rPr>
              <a:t> | SOLUTION | BUSINESS</a:t>
            </a:r>
            <a:endParaRPr lang="en-US" sz="700" dirty="0">
              <a:solidFill>
                <a:schemeClr val="bg1"/>
              </a:solidFill>
              <a:latin typeface="Glacial Indifference" charset="0"/>
              <a:ea typeface="Glacial Indifference" charset="0"/>
              <a:cs typeface="Glacial Indifference" charset="0"/>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pic>
        <p:nvPicPr>
          <p:cNvPr id="3" name="Picture 2"/>
          <p:cNvPicPr>
            <a:picLocks noChangeAspect="1"/>
          </p:cNvPicPr>
          <p:nvPr/>
        </p:nvPicPr>
        <p:blipFill>
          <a:blip r:embed="rId5"/>
          <a:stretch>
            <a:fillRect/>
          </a:stretch>
        </p:blipFill>
        <p:spPr>
          <a:xfrm rot="10569321">
            <a:off x="4743875" y="1127964"/>
            <a:ext cx="440432" cy="359371"/>
          </a:xfrm>
          <a:prstGeom prst="rect">
            <a:avLst/>
          </a:prstGeom>
        </p:spPr>
      </p:pic>
    </p:spTree>
    <p:extLst>
      <p:ext uri="{BB962C8B-B14F-4D97-AF65-F5344CB8AC3E}">
        <p14:creationId xmlns:p14="http://schemas.microsoft.com/office/powerpoint/2010/main" val="9160827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t="10710" r="642" b="6073"/>
          <a:stretch/>
        </p:blipFill>
        <p:spPr>
          <a:xfrm flipH="1">
            <a:off x="0" y="0"/>
            <a:ext cx="9159498" cy="5143500"/>
          </a:xfrm>
          <a:prstGeom prst="rect">
            <a:avLst/>
          </a:prstGeom>
        </p:spPr>
      </p:pic>
      <p:sp>
        <p:nvSpPr>
          <p:cNvPr id="8" name="Rounded Rectangle 7"/>
          <p:cNvSpPr/>
          <p:nvPr/>
        </p:nvSpPr>
        <p:spPr>
          <a:xfrm>
            <a:off x="0" y="410024"/>
            <a:ext cx="9171268" cy="1038004"/>
          </a:xfrm>
          <a:prstGeom prst="roundRect">
            <a:avLst>
              <a:gd name="adj" fmla="val 0"/>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a:xfrm>
            <a:off x="8498096" y="4723039"/>
            <a:ext cx="548700" cy="393600"/>
          </a:xfrm>
        </p:spPr>
        <p:txBody>
          <a:bodyPr/>
          <a:lstStyle/>
          <a:p>
            <a:pPr marL="0" lvl="0" indent="0">
              <a:spcBef>
                <a:spcPts val="0"/>
              </a:spcBef>
              <a:spcAft>
                <a:spcPts val="0"/>
              </a:spcAft>
              <a:buNone/>
            </a:pPr>
            <a:fld id="{00000000-1234-1234-1234-123412341234}" type="slidenum">
              <a:rPr lang="uk-UA" smtClean="0">
                <a:solidFill>
                  <a:schemeClr val="bg1"/>
                </a:solidFill>
                <a:latin typeface="Montserrat" charset="0"/>
                <a:ea typeface="Montserrat" charset="0"/>
                <a:cs typeface="Montserrat" charset="0"/>
              </a:rPr>
              <a:t>6</a:t>
            </a:fld>
            <a:endParaRPr lang="uk-UA" dirty="0">
              <a:solidFill>
                <a:schemeClr val="bg1"/>
              </a:solidFill>
              <a:latin typeface="Montserrat" charset="0"/>
              <a:ea typeface="Montserrat" charset="0"/>
              <a:cs typeface="Montserrat" charset="0"/>
            </a:endParaRPr>
          </a:p>
        </p:txBody>
      </p:sp>
      <p:sp>
        <p:nvSpPr>
          <p:cNvPr id="2" name="TextBox 1"/>
          <p:cNvSpPr txBox="1"/>
          <p:nvPr/>
        </p:nvSpPr>
        <p:spPr>
          <a:xfrm>
            <a:off x="478030" y="611905"/>
            <a:ext cx="2371241" cy="584775"/>
          </a:xfrm>
          <a:prstGeom prst="rect">
            <a:avLst/>
          </a:prstGeom>
          <a:noFill/>
        </p:spPr>
        <p:txBody>
          <a:bodyPr wrap="square" rtlCol="0">
            <a:spAutoFit/>
          </a:bodyPr>
          <a:lstStyle/>
          <a:p>
            <a:r>
              <a:rPr lang="en-US" sz="3200" b="1" dirty="0" smtClean="0">
                <a:solidFill>
                  <a:schemeClr val="bg1"/>
                </a:solidFill>
                <a:latin typeface="Glacial Indifference" charset="0"/>
                <a:ea typeface="Glacial Indifference" charset="0"/>
                <a:cs typeface="Glacial Indifference" charset="0"/>
              </a:rPr>
              <a:t>FLEXIT</a:t>
            </a:r>
            <a:r>
              <a:rPr lang="is-IS" sz="3200" b="1" dirty="0" smtClean="0">
                <a:solidFill>
                  <a:schemeClr val="bg1"/>
                </a:solidFill>
                <a:latin typeface="Glacial Indifference" charset="0"/>
                <a:ea typeface="Glacial Indifference" charset="0"/>
                <a:cs typeface="Glacial Indifference" charset="0"/>
              </a:rPr>
              <a:t>…</a:t>
            </a:r>
            <a:endParaRPr lang="en-US" sz="3200" b="1" dirty="0">
              <a:solidFill>
                <a:schemeClr val="bg1"/>
              </a:solidFill>
              <a:latin typeface="Glacial Indifference" charset="0"/>
              <a:ea typeface="Glacial Indifference" charset="0"/>
              <a:cs typeface="Glacial Indifference" charset="0"/>
            </a:endParaRPr>
          </a:p>
        </p:txBody>
      </p:sp>
      <p:sp>
        <p:nvSpPr>
          <p:cNvPr id="5" name="Rectangle 4"/>
          <p:cNvSpPr/>
          <p:nvPr/>
        </p:nvSpPr>
        <p:spPr>
          <a:xfrm>
            <a:off x="1836549" y="2187460"/>
            <a:ext cx="5486400" cy="1015663"/>
          </a:xfrm>
          <a:prstGeom prst="rect">
            <a:avLst/>
          </a:prstGeom>
        </p:spPr>
        <p:txBody>
          <a:bodyPr wrap="square">
            <a:spAutoFit/>
          </a:bodyPr>
          <a:lstStyle/>
          <a:p>
            <a:pPr algn="ctr"/>
            <a:r>
              <a:rPr lang="en-US" sz="2000" dirty="0" smtClean="0">
                <a:solidFill>
                  <a:schemeClr val="bg1"/>
                </a:solidFill>
                <a:latin typeface="Glacial Indifference" charset="0"/>
                <a:ea typeface="Glacial Indifference" charset="0"/>
                <a:cs typeface="Glacial Indifference" charset="0"/>
              </a:rPr>
              <a:t>is the solution </a:t>
            </a:r>
            <a:r>
              <a:rPr lang="en-US" sz="2000" dirty="0">
                <a:solidFill>
                  <a:schemeClr val="bg1"/>
                </a:solidFill>
                <a:latin typeface="Glacial Indifference" charset="0"/>
                <a:ea typeface="Glacial Indifference" charset="0"/>
                <a:cs typeface="Glacial Indifference" charset="0"/>
              </a:rPr>
              <a:t>that </a:t>
            </a:r>
            <a:r>
              <a:rPr lang="en-US" sz="2000" dirty="0" smtClean="0">
                <a:solidFill>
                  <a:schemeClr val="bg1"/>
                </a:solidFill>
                <a:latin typeface="Glacial Indifference" charset="0"/>
                <a:ea typeface="Glacial Indifference" charset="0"/>
                <a:cs typeface="Glacial Indifference" charset="0"/>
              </a:rPr>
              <a:t>offers consumers </a:t>
            </a:r>
            <a:r>
              <a:rPr lang="en-US" sz="2000" dirty="0">
                <a:solidFill>
                  <a:schemeClr val="bg1"/>
                </a:solidFill>
                <a:latin typeface="Glacial Indifference" charset="0"/>
                <a:ea typeface="Glacial Indifference" charset="0"/>
                <a:cs typeface="Glacial Indifference" charset="0"/>
              </a:rPr>
              <a:t>the flexibility they expect while </a:t>
            </a:r>
            <a:r>
              <a:rPr lang="en-US" sz="2000" dirty="0" smtClean="0">
                <a:solidFill>
                  <a:schemeClr val="bg1"/>
                </a:solidFill>
                <a:latin typeface="Glacial Indifference" charset="0"/>
                <a:ea typeface="Glacial Indifference" charset="0"/>
                <a:cs typeface="Glacial Indifference" charset="0"/>
              </a:rPr>
              <a:t>enhancing facilities’ profitability</a:t>
            </a:r>
            <a:endParaRPr lang="en-US" sz="2000" dirty="0">
              <a:solidFill>
                <a:schemeClr val="bg1"/>
              </a:solidFill>
              <a:latin typeface="Glacial Indifference" charset="0"/>
              <a:ea typeface="Glacial Indifference" charset="0"/>
              <a:cs typeface="Glacial Indifference" charset="0"/>
            </a:endParaRPr>
          </a:p>
        </p:txBody>
      </p:sp>
      <p:sp>
        <p:nvSpPr>
          <p:cNvPr id="14" name="TextBox 13"/>
          <p:cNvSpPr txBox="1"/>
          <p:nvPr/>
        </p:nvSpPr>
        <p:spPr>
          <a:xfrm>
            <a:off x="7342556" y="91440"/>
            <a:ext cx="1816942" cy="200055"/>
          </a:xfrm>
          <a:prstGeom prst="rect">
            <a:avLst/>
          </a:prstGeom>
          <a:noFill/>
        </p:spPr>
        <p:txBody>
          <a:bodyPr wrap="square" rtlCol="0">
            <a:spAutoFit/>
          </a:bodyPr>
          <a:lstStyle/>
          <a:p>
            <a:r>
              <a:rPr lang="en-US" sz="700" b="1" dirty="0" smtClean="0">
                <a:solidFill>
                  <a:schemeClr val="bg1"/>
                </a:solidFill>
                <a:latin typeface="Glacial Indifference" charset="0"/>
                <a:ea typeface="Glacial Indifference" charset="0"/>
                <a:cs typeface="Glacial Indifference" charset="0"/>
              </a:rPr>
              <a:t>OPPORTUNITY</a:t>
            </a:r>
            <a:r>
              <a:rPr lang="en-US" sz="700" dirty="0" smtClean="0">
                <a:solidFill>
                  <a:schemeClr val="bg1"/>
                </a:solidFill>
                <a:latin typeface="Glacial Indifference" charset="0"/>
                <a:ea typeface="Glacial Indifference" charset="0"/>
                <a:cs typeface="Glacial Indifference" charset="0"/>
              </a:rPr>
              <a:t> | SOLUTION | BUSINESS</a:t>
            </a:r>
            <a:endParaRPr lang="en-US" sz="700" dirty="0">
              <a:solidFill>
                <a:schemeClr val="bg1"/>
              </a:solidFill>
              <a:latin typeface="Glacial Indifference" charset="0"/>
              <a:ea typeface="Glacial Indifference" charset="0"/>
              <a:cs typeface="Glacial Indifference"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pic>
        <p:nvPicPr>
          <p:cNvPr id="10" name="Picture 9"/>
          <p:cNvPicPr>
            <a:picLocks/>
          </p:cNvPicPr>
          <p:nvPr/>
        </p:nvPicPr>
        <p:blipFill>
          <a:blip r:embed="rId5">
            <a:extLst>
              <a:ext uri="{28A0092B-C50C-407E-A947-70E740481C1C}">
                <a14:useLocalDpi xmlns:a14="http://schemas.microsoft.com/office/drawing/2010/main" val="0"/>
              </a:ext>
            </a:extLst>
          </a:blip>
          <a:stretch>
            <a:fillRect/>
          </a:stretch>
        </p:blipFill>
        <p:spPr>
          <a:xfrm>
            <a:off x="2976501" y="3793063"/>
            <a:ext cx="3206496" cy="18288"/>
          </a:xfrm>
          <a:prstGeom prst="rect">
            <a:avLst/>
          </a:prstGeom>
        </p:spPr>
      </p:pic>
    </p:spTree>
    <p:extLst>
      <p:ext uri="{BB962C8B-B14F-4D97-AF65-F5344CB8AC3E}">
        <p14:creationId xmlns:p14="http://schemas.microsoft.com/office/powerpoint/2010/main" val="8117415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7"/>
        <p:cNvGrpSpPr/>
        <p:nvPr/>
      </p:nvGrpSpPr>
      <p:grpSpPr>
        <a:xfrm>
          <a:off x="0" y="0"/>
          <a:ext cx="0" cy="0"/>
          <a:chOff x="0" y="0"/>
          <a:chExt cx="0" cy="0"/>
        </a:xfrm>
      </p:grpSpPr>
      <p:pic>
        <p:nvPicPr>
          <p:cNvPr id="36" name="Picture 35"/>
          <p:cNvPicPr>
            <a:picLocks noChangeAspect="1"/>
          </p:cNvPicPr>
          <p:nvPr/>
        </p:nvPicPr>
        <p:blipFill rotWithShape="1">
          <a:blip r:embed="rId3"/>
          <a:srcRect t="10710" r="642" b="6073"/>
          <a:stretch/>
        </p:blipFill>
        <p:spPr>
          <a:xfrm flipH="1">
            <a:off x="0" y="0"/>
            <a:ext cx="9159498" cy="5143500"/>
          </a:xfrm>
          <a:prstGeom prst="rect">
            <a:avLst/>
          </a:prstGeom>
        </p:spPr>
      </p:pic>
      <p:cxnSp>
        <p:nvCxnSpPr>
          <p:cNvPr id="42" name="Straight Connector 41"/>
          <p:cNvCxnSpPr/>
          <p:nvPr/>
        </p:nvCxnSpPr>
        <p:spPr>
          <a:xfrm flipV="1">
            <a:off x="-435429" y="2571750"/>
            <a:ext cx="10119360" cy="975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416"/>
          <p:cNvSpPr txBox="1"/>
          <p:nvPr/>
        </p:nvSpPr>
        <p:spPr>
          <a:xfrm>
            <a:off x="8705196" y="-895820"/>
            <a:ext cx="8326010" cy="846775"/>
          </a:xfrm>
          <a:prstGeom prst="rect">
            <a:avLst/>
          </a:prstGeom>
          <a:noFill/>
          <a:ln>
            <a:noFill/>
          </a:ln>
        </p:spPr>
        <p:txBody>
          <a:bodyPr spcFirstLastPara="1" wrap="square" lIns="91425" tIns="91425" rIns="91425" bIns="91425" anchor="t" anchorCtr="0">
            <a:noAutofit/>
          </a:bodyPr>
          <a:lstStyle/>
          <a:p>
            <a:pPr lvl="0"/>
            <a:r>
              <a:rPr lang="en-US" sz="3600" b="1" dirty="0" smtClean="0">
                <a:solidFill>
                  <a:schemeClr val="tx1"/>
                </a:solidFill>
                <a:latin typeface="Alternate Gothic No3 D" charset="0"/>
                <a:ea typeface="Alternate Gothic No3 D" charset="0"/>
                <a:cs typeface="Alternate Gothic No3 D" charset="0"/>
                <a:sym typeface="Montserrat Medium"/>
              </a:rPr>
              <a:t>The</a:t>
            </a:r>
            <a:r>
              <a:rPr lang="en-US" sz="3200" b="1" dirty="0" smtClean="0">
                <a:solidFill>
                  <a:schemeClr val="tx1"/>
                </a:solidFill>
                <a:latin typeface="Avenir Book" charset="0"/>
                <a:ea typeface="Avenir Book" charset="0"/>
                <a:cs typeface="Avenir Book" charset="0"/>
                <a:sym typeface="Montserrat Medium"/>
              </a:rPr>
              <a:t> </a:t>
            </a:r>
            <a:r>
              <a:rPr lang="en-US" sz="4000" b="1" dirty="0" smtClean="0">
                <a:solidFill>
                  <a:schemeClr val="bg1"/>
                </a:solidFill>
                <a:latin typeface="MuseoSans" charset="0"/>
                <a:ea typeface="MuseoSans" charset="0"/>
                <a:cs typeface="MuseoSans" charset="0"/>
                <a:sym typeface="Montserrat Medium"/>
              </a:rPr>
              <a:t>Flex</a:t>
            </a:r>
            <a:r>
              <a:rPr lang="en-US" sz="4000" dirty="0" smtClean="0">
                <a:solidFill>
                  <a:schemeClr val="bg1"/>
                </a:solidFill>
                <a:latin typeface="MuseoSans" charset="0"/>
                <a:ea typeface="MuseoSans" charset="0"/>
                <a:cs typeface="MuseoSans" charset="0"/>
                <a:sym typeface="Montserrat Medium"/>
              </a:rPr>
              <a:t>It</a:t>
            </a:r>
            <a:r>
              <a:rPr lang="en-US" sz="3200" b="1" dirty="0" smtClean="0">
                <a:solidFill>
                  <a:schemeClr val="bg1"/>
                </a:solidFill>
                <a:latin typeface="MuseoSans" charset="0"/>
                <a:ea typeface="MuseoSans" charset="0"/>
                <a:cs typeface="MuseoSans" charset="0"/>
                <a:sym typeface="Montserrat Medium"/>
              </a:rPr>
              <a:t> </a:t>
            </a:r>
            <a:r>
              <a:rPr lang="en-US" sz="3600" b="1" dirty="0" smtClean="0">
                <a:solidFill>
                  <a:schemeClr val="tx1"/>
                </a:solidFill>
                <a:latin typeface="Alternate Gothic No3 D" charset="0"/>
                <a:ea typeface="Alternate Gothic No3 D" charset="0"/>
                <a:cs typeface="Alternate Gothic No3 D" charset="0"/>
                <a:sym typeface="Montserrat Medium"/>
              </a:rPr>
              <a:t>Customer Solution</a:t>
            </a:r>
            <a:endParaRPr lang="en-US" sz="3600" b="1" dirty="0">
              <a:solidFill>
                <a:schemeClr val="tx1"/>
              </a:solidFill>
              <a:latin typeface="Alternate Gothic No3 D" charset="0"/>
              <a:ea typeface="Alternate Gothic No3 D" charset="0"/>
              <a:cs typeface="Alternate Gothic No3 D" charset="0"/>
              <a:sym typeface="Montserrat Medium"/>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cxnSp>
        <p:nvCxnSpPr>
          <p:cNvPr id="43" name="Straight Connector 42"/>
          <p:cNvCxnSpPr/>
          <p:nvPr/>
        </p:nvCxnSpPr>
        <p:spPr>
          <a:xfrm flipH="1">
            <a:off x="1385315" y="-1246551"/>
            <a:ext cx="3479362" cy="7223"/>
          </a:xfrm>
          <a:prstGeom prst="line">
            <a:avLst/>
          </a:prstGeom>
          <a:ln w="19050" cmpd="sng">
            <a:solidFill>
              <a:srgbClr val="0081AF"/>
            </a:solidFill>
            <a:prstDash val="sysDash"/>
            <a:tailEnd type="triangle" w="med" len="med"/>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992077" y="1093185"/>
            <a:ext cx="3318122" cy="2869190"/>
            <a:chOff x="3924634" y="1075767"/>
            <a:chExt cx="3410990" cy="2869190"/>
          </a:xfrm>
        </p:grpSpPr>
        <p:cxnSp>
          <p:nvCxnSpPr>
            <p:cNvPr id="57" name="Straight Arrow Connector 56"/>
            <p:cNvCxnSpPr/>
            <p:nvPr/>
          </p:nvCxnSpPr>
          <p:spPr>
            <a:xfrm>
              <a:off x="4042025" y="1075767"/>
              <a:ext cx="1071590" cy="17418"/>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3924634" y="3923458"/>
              <a:ext cx="1072416" cy="21499"/>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7334097" y="2169106"/>
              <a:ext cx="1527" cy="895902"/>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85" name="Picture 84"/>
          <p:cNvPicPr>
            <a:picLocks noChangeAspect="1"/>
          </p:cNvPicPr>
          <p:nvPr/>
        </p:nvPicPr>
        <p:blipFill>
          <a:blip r:embed="rId4"/>
          <a:stretch>
            <a:fillRect/>
          </a:stretch>
        </p:blipFill>
        <p:spPr>
          <a:xfrm>
            <a:off x="4513686" y="-1085568"/>
            <a:ext cx="4097059" cy="456995"/>
          </a:xfrm>
          <a:prstGeom prst="rect">
            <a:avLst/>
          </a:prstGeom>
        </p:spPr>
      </p:pic>
      <p:grpSp>
        <p:nvGrpSpPr>
          <p:cNvPr id="6" name="Group 5"/>
          <p:cNvGrpSpPr/>
          <p:nvPr/>
        </p:nvGrpSpPr>
        <p:grpSpPr>
          <a:xfrm>
            <a:off x="1666896" y="164828"/>
            <a:ext cx="1956226" cy="1148042"/>
            <a:chOff x="1543294" y="161811"/>
            <a:chExt cx="1956226" cy="1148042"/>
          </a:xfrm>
        </p:grpSpPr>
        <p:sp>
          <p:nvSpPr>
            <p:cNvPr id="201" name="Shape 201"/>
            <p:cNvSpPr txBox="1"/>
            <p:nvPr/>
          </p:nvSpPr>
          <p:spPr>
            <a:xfrm>
              <a:off x="1543294" y="161811"/>
              <a:ext cx="1920424" cy="3288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smtClean="0">
                  <a:solidFill>
                    <a:schemeClr val="bg1"/>
                  </a:solidFill>
                  <a:latin typeface="Glacial Indifference" charset="0"/>
                  <a:ea typeface="Glacial Indifference" charset="0"/>
                  <a:cs typeface="Glacial Indifference" charset="0"/>
                  <a:sym typeface="Montserrat Medium"/>
                </a:rPr>
                <a:t>Discover</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76" name="TextBox 75"/>
            <p:cNvSpPr txBox="1"/>
            <p:nvPr/>
          </p:nvSpPr>
          <p:spPr>
            <a:xfrm>
              <a:off x="1601052" y="786633"/>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gyms in your community</a:t>
              </a:r>
              <a:endParaRPr lang="en-US" dirty="0">
                <a:solidFill>
                  <a:schemeClr val="bg1"/>
                </a:solidFill>
                <a:latin typeface="Glacial Indifference" charset="0"/>
                <a:ea typeface="Glacial Indifference" charset="0"/>
                <a:cs typeface="Glacial Indifference" charset="0"/>
              </a:endParaRPr>
            </a:p>
          </p:txBody>
        </p:sp>
      </p:grpSp>
      <p:grpSp>
        <p:nvGrpSpPr>
          <p:cNvPr id="5" name="Group 4"/>
          <p:cNvGrpSpPr/>
          <p:nvPr/>
        </p:nvGrpSpPr>
        <p:grpSpPr>
          <a:xfrm>
            <a:off x="5286573" y="172406"/>
            <a:ext cx="2227983" cy="1117916"/>
            <a:chOff x="5286573" y="172406"/>
            <a:chExt cx="2227983" cy="1117916"/>
          </a:xfrm>
        </p:grpSpPr>
        <p:sp>
          <p:nvSpPr>
            <p:cNvPr id="202" name="Shape 202"/>
            <p:cNvSpPr txBox="1"/>
            <p:nvPr/>
          </p:nvSpPr>
          <p:spPr>
            <a:xfrm>
              <a:off x="5286573" y="172406"/>
              <a:ext cx="2227983" cy="3182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solidFill>
                    <a:schemeClr val="bg1"/>
                  </a:solidFill>
                  <a:latin typeface="Glacial Indifference" charset="0"/>
                  <a:ea typeface="Glacial Indifference" charset="0"/>
                  <a:cs typeface="Glacial Indifference" charset="0"/>
                  <a:sym typeface="Montserrat Medium"/>
                </a:rPr>
                <a:t>Check-in</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0" name="TextBox 89"/>
            <p:cNvSpPr txBox="1"/>
            <p:nvPr/>
          </p:nvSpPr>
          <p:spPr>
            <a:xfrm>
              <a:off x="5507898" y="767102"/>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with a quick and easy scan</a:t>
              </a:r>
              <a:endParaRPr lang="en-US" dirty="0">
                <a:solidFill>
                  <a:schemeClr val="bg1"/>
                </a:solidFill>
                <a:latin typeface="Glacial Indifference" charset="0"/>
                <a:ea typeface="Glacial Indifference" charset="0"/>
                <a:cs typeface="Glacial Indifference" charset="0"/>
              </a:endParaRPr>
            </a:p>
          </p:txBody>
        </p:sp>
      </p:grpSp>
      <p:grpSp>
        <p:nvGrpSpPr>
          <p:cNvPr id="4" name="Group 3"/>
          <p:cNvGrpSpPr/>
          <p:nvPr/>
        </p:nvGrpSpPr>
        <p:grpSpPr>
          <a:xfrm>
            <a:off x="5321419" y="3619450"/>
            <a:ext cx="2063290" cy="871270"/>
            <a:chOff x="5507898" y="3560414"/>
            <a:chExt cx="2063290" cy="871270"/>
          </a:xfrm>
        </p:grpSpPr>
        <p:sp>
          <p:nvSpPr>
            <p:cNvPr id="61" name="Shape 204"/>
            <p:cNvSpPr txBox="1"/>
            <p:nvPr/>
          </p:nvSpPr>
          <p:spPr>
            <a:xfrm>
              <a:off x="5507898" y="3560414"/>
              <a:ext cx="1766918" cy="3387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smtClean="0">
                  <a:solidFill>
                    <a:schemeClr val="bg1"/>
                  </a:solidFill>
                  <a:latin typeface="Glacial Indifference" charset="0"/>
                  <a:ea typeface="Glacial Indifference" charset="0"/>
                  <a:cs typeface="Glacial Indifference" charset="0"/>
                  <a:sym typeface="Montserrat Medium"/>
                </a:rPr>
                <a:t>FLEXIT</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1" name="TextBox 90"/>
            <p:cNvSpPr txBox="1"/>
            <p:nvPr/>
          </p:nvSpPr>
          <p:spPr>
            <a:xfrm>
              <a:off x="5672720" y="4123907"/>
              <a:ext cx="1898468" cy="307777"/>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using the mobile app</a:t>
              </a:r>
              <a:endParaRPr lang="en-US" dirty="0">
                <a:solidFill>
                  <a:schemeClr val="bg1"/>
                </a:solidFill>
                <a:latin typeface="Glacial Indifference" charset="0"/>
                <a:ea typeface="Glacial Indifference" charset="0"/>
                <a:cs typeface="Glacial Indifference" charset="0"/>
              </a:endParaRPr>
            </a:p>
          </p:txBody>
        </p:sp>
      </p:grpSp>
      <p:grpSp>
        <p:nvGrpSpPr>
          <p:cNvPr id="3" name="Group 2"/>
          <p:cNvGrpSpPr/>
          <p:nvPr/>
        </p:nvGrpSpPr>
        <p:grpSpPr>
          <a:xfrm>
            <a:off x="1529592" y="3618455"/>
            <a:ext cx="2076957" cy="1051947"/>
            <a:chOff x="1442245" y="3588875"/>
            <a:chExt cx="2076957" cy="1051947"/>
          </a:xfrm>
        </p:grpSpPr>
        <p:sp>
          <p:nvSpPr>
            <p:cNvPr id="203" name="Shape 203"/>
            <p:cNvSpPr txBox="1"/>
            <p:nvPr/>
          </p:nvSpPr>
          <p:spPr>
            <a:xfrm>
              <a:off x="1442245" y="3588875"/>
              <a:ext cx="1804283" cy="34593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smtClean="0">
                  <a:solidFill>
                    <a:schemeClr val="bg1"/>
                  </a:solidFill>
                  <a:latin typeface="Glacial Indifference" charset="0"/>
                  <a:ea typeface="Glacial Indifference" charset="0"/>
                  <a:cs typeface="Glacial Indifference" charset="0"/>
                  <a:sym typeface="Montserrat Medium"/>
                </a:rPr>
                <a:t>Review</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2" name="TextBox 91"/>
            <p:cNvSpPr txBox="1"/>
            <p:nvPr/>
          </p:nvSpPr>
          <p:spPr>
            <a:xfrm>
              <a:off x="1620734" y="4117602"/>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your activity and progress</a:t>
              </a:r>
              <a:endParaRPr lang="en-US" dirty="0">
                <a:solidFill>
                  <a:schemeClr val="bg1"/>
                </a:solidFill>
                <a:latin typeface="Glacial Indifference" charset="0"/>
                <a:ea typeface="Glacial Indifference" charset="0"/>
                <a:cs typeface="Glacial Indifference" charset="0"/>
              </a:endParaRPr>
            </a:p>
          </p:txBody>
        </p:sp>
      </p:grpSp>
      <p:cxnSp>
        <p:nvCxnSpPr>
          <p:cNvPr id="84" name="Straight Connector 83"/>
          <p:cNvCxnSpPr/>
          <p:nvPr/>
        </p:nvCxnSpPr>
        <p:spPr>
          <a:xfrm>
            <a:off x="4572000" y="-53346"/>
            <a:ext cx="0" cy="5722626"/>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Shape 414"/>
          <p:cNvSpPr/>
          <p:nvPr/>
        </p:nvSpPr>
        <p:spPr>
          <a:xfrm rot="10800000" flipH="1">
            <a:off x="2226228" y="1575322"/>
            <a:ext cx="4691539" cy="1925992"/>
          </a:xfrm>
          <a:prstGeom prst="round2SameRect">
            <a:avLst>
              <a:gd name="adj1" fmla="val 9318"/>
              <a:gd name="adj2" fmla="val 10649"/>
            </a:avLst>
          </a:prstGeom>
          <a:solidFill>
            <a:schemeClr val="tx1"/>
          </a:solidFill>
          <a:ln w="22225">
            <a:solidFill>
              <a:srgbClr val="00B4D2">
                <a:alpha val="7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6930" y="306388"/>
            <a:ext cx="2255894" cy="225589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431" y="291425"/>
            <a:ext cx="2302447" cy="2280325"/>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872" y="2721776"/>
            <a:ext cx="2316566" cy="2316566"/>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1742" y="2709775"/>
            <a:ext cx="2328567" cy="2328567"/>
          </a:xfrm>
          <a:prstGeom prst="rect">
            <a:avLst/>
          </a:prstGeom>
        </p:spPr>
      </p:pic>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7</a:t>
            </a:fld>
            <a:endParaRPr dirty="0">
              <a:solidFill>
                <a:schemeClr val="bg1"/>
              </a:solidFill>
              <a:latin typeface="Montserrat"/>
              <a:ea typeface="Montserrat"/>
              <a:cs typeface="Montserrat"/>
              <a:sym typeface="Montserrat"/>
            </a:endParaRPr>
          </a:p>
        </p:txBody>
      </p:sp>
      <p:sp>
        <p:nvSpPr>
          <p:cNvPr id="10" name="TextBox 9"/>
          <p:cNvSpPr txBox="1"/>
          <p:nvPr/>
        </p:nvSpPr>
        <p:spPr>
          <a:xfrm>
            <a:off x="2427039" y="2762739"/>
            <a:ext cx="4289915" cy="430887"/>
          </a:xfrm>
          <a:prstGeom prst="rect">
            <a:avLst/>
          </a:prstGeom>
          <a:noFill/>
        </p:spPr>
        <p:txBody>
          <a:bodyPr wrap="square" rtlCol="0">
            <a:spAutoFit/>
          </a:bodyPr>
          <a:lstStyle/>
          <a:p>
            <a:pPr algn="ctr"/>
            <a:r>
              <a:rPr lang="en-US" sz="1100" b="1" dirty="0" smtClean="0">
                <a:solidFill>
                  <a:schemeClr val="bg1"/>
                </a:solidFill>
                <a:latin typeface="Glacial Indifference" charset="0"/>
              </a:rPr>
              <a:t>THE MOBILE SOLUTION THAT PROVIDES A-LA-CARTE FITNESS ACCESS BY ENABLING USERS TO PAY FOR THE TIME THEY USE</a:t>
            </a:r>
            <a:endParaRPr lang="en-US" sz="1100" b="1" dirty="0">
              <a:solidFill>
                <a:schemeClr val="bg1"/>
              </a:solidFill>
              <a:latin typeface="Glacial Indifference" charset="0"/>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3398" y="2095729"/>
            <a:ext cx="3895237" cy="436033"/>
          </a:xfrm>
          <a:prstGeom prst="rect">
            <a:avLst/>
          </a:prstGeom>
        </p:spPr>
      </p:pic>
      <p:sp>
        <p:nvSpPr>
          <p:cNvPr id="37" name="TextBox 36"/>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a:t>
            </a:r>
            <a:r>
              <a:rPr lang="en-US" sz="700" b="1" dirty="0" smtClean="0">
                <a:solidFill>
                  <a:schemeClr val="bg1"/>
                </a:solidFill>
                <a:latin typeface="Glacial Indifference" charset="0"/>
                <a:ea typeface="Glacial Indifference" charset="0"/>
                <a:cs typeface="Glacial Indifference" charset="0"/>
              </a:rPr>
              <a:t>SOLUTION</a:t>
            </a:r>
            <a:r>
              <a:rPr lang="en-US" sz="700" dirty="0" smtClean="0">
                <a:solidFill>
                  <a:schemeClr val="bg1"/>
                </a:solidFill>
                <a:latin typeface="Glacial Indifference" charset="0"/>
                <a:ea typeface="Glacial Indifference" charset="0"/>
                <a:cs typeface="Glacial Indifference" charset="0"/>
              </a:rPr>
              <a:t> | BUSINESS</a:t>
            </a:r>
            <a:endParaRPr lang="en-US" sz="700" dirty="0">
              <a:solidFill>
                <a:schemeClr val="bg1"/>
              </a:solidFill>
              <a:latin typeface="Glacial Indifference" charset="0"/>
              <a:ea typeface="Glacial Indifference" charset="0"/>
              <a:cs typeface="Glacial Indifference" charset="0"/>
            </a:endParaRPr>
          </a:p>
        </p:txBody>
      </p:sp>
      <p:pic>
        <p:nvPicPr>
          <p:cNvPr id="38" name="Picture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Tree>
    <p:extLst>
      <p:ext uri="{BB962C8B-B14F-4D97-AF65-F5344CB8AC3E}">
        <p14:creationId xmlns:p14="http://schemas.microsoft.com/office/powerpoint/2010/main" val="18107309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46" name="Picture 45"/>
          <p:cNvPicPr>
            <a:picLocks noChangeAspect="1"/>
          </p:cNvPicPr>
          <p:nvPr/>
        </p:nvPicPr>
        <p:blipFill rotWithShape="1">
          <a:blip r:embed="rId5"/>
          <a:srcRect t="10710" r="642" b="6073"/>
          <a:stretch/>
        </p:blipFill>
        <p:spPr>
          <a:xfrm flipH="1">
            <a:off x="0" y="0"/>
            <a:ext cx="9159498" cy="5143500"/>
          </a:xfrm>
          <a:prstGeom prst="rect">
            <a:avLst/>
          </a:prstGeom>
        </p:spPr>
      </p:pic>
      <p:sp>
        <p:nvSpPr>
          <p:cNvPr id="44" name="Oval 43"/>
          <p:cNvSpPr/>
          <p:nvPr/>
        </p:nvSpPr>
        <p:spPr>
          <a:xfrm>
            <a:off x="3508789" y="2087545"/>
            <a:ext cx="2154352" cy="2151031"/>
          </a:xfrm>
          <a:prstGeom prst="ellipse">
            <a:avLst/>
          </a:prstGeom>
          <a:solidFill>
            <a:srgbClr val="444445">
              <a:alpha val="7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270971" y="1849859"/>
            <a:ext cx="2602626" cy="2598614"/>
          </a:xfrm>
          <a:prstGeom prst="ellipse">
            <a:avLst/>
          </a:prstGeom>
          <a:noFill/>
          <a:ln w="76200">
            <a:solidFill>
              <a:srgbClr val="444445">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1301095" y="1593502"/>
            <a:ext cx="6522444" cy="3085138"/>
            <a:chOff x="538268" y="2115599"/>
            <a:chExt cx="9588395" cy="4535343"/>
          </a:xfrm>
        </p:grpSpPr>
        <p:sp>
          <p:nvSpPr>
            <p:cNvPr id="15" name="Rectangle 14"/>
            <p:cNvSpPr/>
            <p:nvPr/>
          </p:nvSpPr>
          <p:spPr bwMode="ltGray">
            <a:xfrm>
              <a:off x="538268" y="5977640"/>
              <a:ext cx="3664227" cy="673302"/>
            </a:xfrm>
            <a:prstGeom prst="rect">
              <a:avLst/>
            </a:prstGeom>
            <a:solidFill>
              <a:srgbClr val="B5B5B6">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ctr" anchorCtr="0"/>
            <a:lstStyle/>
            <a:p>
              <a:pPr defTabSz="693004">
                <a:buClrTx/>
              </a:pPr>
              <a:r>
                <a:rPr lang="en-GB" sz="1100" b="1" kern="1200" dirty="0">
                  <a:solidFill>
                    <a:srgbClr val="FFFFFF"/>
                  </a:solidFill>
                  <a:latin typeface="Glacial Indifference" charset="0"/>
                  <a:ea typeface="Glacial Indifference" charset="0"/>
                  <a:cs typeface="Glacial Indifference" charset="0"/>
                </a:rPr>
                <a:t>Mobile-based solution that </a:t>
              </a:r>
            </a:p>
            <a:p>
              <a:pPr defTabSz="693004">
                <a:buClrTx/>
              </a:pPr>
              <a:r>
                <a:rPr lang="en-GB" sz="1100" b="1" kern="1200" dirty="0">
                  <a:solidFill>
                    <a:srgbClr val="FFFFFF"/>
                  </a:solidFill>
                  <a:latin typeface="Glacial Indifference" charset="0"/>
                  <a:ea typeface="Glacial Indifference" charset="0"/>
                  <a:cs typeface="Glacial Indifference" charset="0"/>
                </a:rPr>
                <a:t>enables a frictionless </a:t>
              </a:r>
              <a:r>
                <a:rPr lang="en-GB" sz="1100" b="1" kern="1200" dirty="0" smtClean="0">
                  <a:solidFill>
                    <a:srgbClr val="FFFFFF"/>
                  </a:solidFill>
                  <a:latin typeface="Glacial Indifference" charset="0"/>
                  <a:ea typeface="Glacial Indifference" charset="0"/>
                  <a:cs typeface="Glacial Indifference" charset="0"/>
                </a:rPr>
                <a:t>experience</a:t>
              </a:r>
              <a:endParaRPr lang="en-GB" sz="1100" b="1" kern="1200" dirty="0">
                <a:solidFill>
                  <a:srgbClr val="FFFFFF"/>
                </a:solidFill>
                <a:latin typeface="Glacial Indifference" charset="0"/>
                <a:ea typeface="Glacial Indifference" charset="0"/>
                <a:cs typeface="Glacial Indifference" charset="0"/>
              </a:endParaRPr>
            </a:p>
          </p:txBody>
        </p:sp>
        <p:sp>
          <p:nvSpPr>
            <p:cNvPr id="17" name="Rectangle 16"/>
            <p:cNvSpPr/>
            <p:nvPr/>
          </p:nvSpPr>
          <p:spPr bwMode="ltGray">
            <a:xfrm>
              <a:off x="538268" y="5075491"/>
              <a:ext cx="2895838" cy="673302"/>
            </a:xfrm>
            <a:prstGeom prst="rect">
              <a:avLst/>
            </a:prstGeom>
            <a:solidFill>
              <a:srgbClr val="B5B5B6">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ctr" anchorCtr="0"/>
            <a:lstStyle/>
            <a:p>
              <a:pPr defTabSz="693004">
                <a:buClrTx/>
              </a:pPr>
              <a:r>
                <a:rPr lang="en-US" sz="1100" b="1" dirty="0" smtClean="0">
                  <a:solidFill>
                    <a:schemeClr val="bg1"/>
                  </a:solidFill>
                  <a:latin typeface="Glacial Indifference" charset="0"/>
                  <a:ea typeface="Glacial Indifference" charset="0"/>
                  <a:cs typeface="Glacial Indifference" charset="0"/>
                  <a:sym typeface="Montserrat"/>
                </a:rPr>
                <a:t>Try before you buy</a:t>
              </a:r>
              <a:endParaRPr lang="en-US" sz="1100" b="1" dirty="0">
                <a:solidFill>
                  <a:schemeClr val="bg1"/>
                </a:solidFill>
                <a:latin typeface="Glacial Indifference" charset="0"/>
                <a:ea typeface="Glacial Indifference" charset="0"/>
                <a:cs typeface="Glacial Indifference" charset="0"/>
                <a:sym typeface="Montserrat"/>
              </a:endParaRPr>
            </a:p>
          </p:txBody>
        </p:sp>
        <p:sp>
          <p:nvSpPr>
            <p:cNvPr id="21" name="Rectangle 20"/>
            <p:cNvSpPr/>
            <p:nvPr/>
          </p:nvSpPr>
          <p:spPr bwMode="ltGray">
            <a:xfrm>
              <a:off x="538268" y="4078300"/>
              <a:ext cx="2895838" cy="673302"/>
            </a:xfrm>
            <a:prstGeom prst="rect">
              <a:avLst/>
            </a:prstGeom>
            <a:solidFill>
              <a:srgbClr val="B5B5B6">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defTabSz="693004">
                <a:buClrTx/>
              </a:pPr>
              <a:r>
                <a:rPr lang="en" sz="1100" b="1" dirty="0">
                  <a:solidFill>
                    <a:schemeClr val="bg1"/>
                  </a:solidFill>
                  <a:latin typeface="Glacial Indifference" charset="0"/>
                  <a:ea typeface="Glacial Indifference" charset="0"/>
                  <a:cs typeface="Glacial Indifference" charset="0"/>
                  <a:sym typeface="Montserrat"/>
                </a:rPr>
                <a:t>No long-term </a:t>
              </a:r>
              <a:endParaRPr lang="en-US" sz="1100" b="1" dirty="0" smtClean="0">
                <a:solidFill>
                  <a:schemeClr val="bg1"/>
                </a:solidFill>
                <a:latin typeface="Glacial Indifference" charset="0"/>
                <a:ea typeface="Glacial Indifference" charset="0"/>
                <a:cs typeface="Glacial Indifference" charset="0"/>
                <a:sym typeface="Montserrat"/>
              </a:endParaRPr>
            </a:p>
            <a:p>
              <a:pPr defTabSz="693004">
                <a:buClrTx/>
              </a:pPr>
              <a:r>
                <a:rPr lang="en" sz="1100" b="1" dirty="0" smtClean="0">
                  <a:solidFill>
                    <a:schemeClr val="bg1"/>
                  </a:solidFill>
                  <a:latin typeface="Glacial Indifference" charset="0"/>
                  <a:ea typeface="Glacial Indifference" charset="0"/>
                  <a:cs typeface="Glacial Indifference" charset="0"/>
                  <a:sym typeface="Montserrat"/>
                </a:rPr>
                <a:t>commitments</a:t>
              </a:r>
              <a:endParaRPr lang="en-US" sz="1100" b="1" dirty="0">
                <a:solidFill>
                  <a:schemeClr val="bg1"/>
                </a:solidFill>
                <a:latin typeface="Glacial Indifference" charset="0"/>
                <a:ea typeface="Glacial Indifference" charset="0"/>
                <a:cs typeface="Glacial Indifference" charset="0"/>
                <a:sym typeface="Montserrat"/>
              </a:endParaRPr>
            </a:p>
            <a:p>
              <a:pPr defTabSz="693004">
                <a:buClrTx/>
              </a:pPr>
              <a:endParaRPr lang="en-GB" sz="1050" b="1" i="1" kern="1200" dirty="0" err="1">
                <a:solidFill>
                  <a:srgbClr val="FFFFFF"/>
                </a:solidFill>
                <a:latin typeface="Glacial Indifference" charset="0"/>
                <a:ea typeface="Glacial Indifference" charset="0"/>
                <a:cs typeface="Glacial Indifference" charset="0"/>
              </a:endParaRPr>
            </a:p>
          </p:txBody>
        </p:sp>
        <p:sp>
          <p:nvSpPr>
            <p:cNvPr id="22" name="Rectangle 21"/>
            <p:cNvSpPr/>
            <p:nvPr/>
          </p:nvSpPr>
          <p:spPr bwMode="ltGray">
            <a:xfrm>
              <a:off x="538268" y="3049429"/>
              <a:ext cx="2895838" cy="673302"/>
            </a:xfrm>
            <a:prstGeom prst="rect">
              <a:avLst/>
            </a:prstGeom>
            <a:solidFill>
              <a:srgbClr val="B5B5B6">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defTabSz="693004">
                <a:buClrTx/>
              </a:pPr>
              <a:r>
                <a:rPr lang="en-US" sz="1100" b="1" dirty="0">
                  <a:solidFill>
                    <a:schemeClr val="bg1"/>
                  </a:solidFill>
                  <a:latin typeface="Glacial Indifference" charset="0"/>
                  <a:ea typeface="Glacial Indifference" charset="0"/>
                  <a:cs typeface="Glacial Indifference" charset="0"/>
                  <a:sym typeface="Montserrat"/>
                </a:rPr>
                <a:t>Access to a nation-wide </a:t>
              </a:r>
            </a:p>
            <a:p>
              <a:pPr defTabSz="693004">
                <a:buClrTx/>
              </a:pPr>
              <a:r>
                <a:rPr lang="en-US" sz="1100" b="1" dirty="0">
                  <a:solidFill>
                    <a:schemeClr val="bg1"/>
                  </a:solidFill>
                  <a:latin typeface="Glacial Indifference" charset="0"/>
                  <a:ea typeface="Glacial Indifference" charset="0"/>
                  <a:cs typeface="Glacial Indifference" charset="0"/>
                  <a:sym typeface="Montserrat"/>
                </a:rPr>
                <a:t>network of </a:t>
              </a:r>
              <a:r>
                <a:rPr lang="en-US" sz="1100" b="1" dirty="0" smtClean="0">
                  <a:solidFill>
                    <a:schemeClr val="bg1"/>
                  </a:solidFill>
                  <a:latin typeface="Glacial Indifference" charset="0"/>
                  <a:ea typeface="Glacial Indifference" charset="0"/>
                  <a:cs typeface="Glacial Indifference" charset="0"/>
                  <a:sym typeface="Montserrat"/>
                </a:rPr>
                <a:t>facilities</a:t>
              </a:r>
              <a:endParaRPr lang="en-US" sz="1100" b="1" dirty="0">
                <a:solidFill>
                  <a:schemeClr val="bg1"/>
                </a:solidFill>
                <a:latin typeface="Glacial Indifference" charset="0"/>
                <a:ea typeface="Glacial Indifference" charset="0"/>
                <a:cs typeface="Glacial Indifference" charset="0"/>
                <a:sym typeface="Montserrat"/>
              </a:endParaRPr>
            </a:p>
          </p:txBody>
        </p:sp>
        <p:sp>
          <p:nvSpPr>
            <p:cNvPr id="23" name="Rectangle 22"/>
            <p:cNvSpPr/>
            <p:nvPr/>
          </p:nvSpPr>
          <p:spPr bwMode="ltGray">
            <a:xfrm>
              <a:off x="538268" y="2115599"/>
              <a:ext cx="3586137" cy="673302"/>
            </a:xfrm>
            <a:prstGeom prst="rect">
              <a:avLst/>
            </a:prstGeom>
            <a:solidFill>
              <a:srgbClr val="B5B5B6">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defTabSz="693004">
                <a:buClrTx/>
              </a:pPr>
              <a:r>
                <a:rPr lang="en-US" sz="1100" b="1" dirty="0" smtClean="0">
                  <a:solidFill>
                    <a:schemeClr val="bg1"/>
                  </a:solidFill>
                  <a:latin typeface="Glacial Indifference" charset="0"/>
                  <a:ea typeface="Glacial Indifference" charset="0"/>
                  <a:cs typeface="Glacial Indifference" charset="0"/>
                  <a:sym typeface="Montserrat"/>
                </a:rPr>
                <a:t>Pay only </a:t>
              </a:r>
              <a:r>
                <a:rPr lang="en-US" sz="1100" b="1" dirty="0">
                  <a:solidFill>
                    <a:schemeClr val="bg1"/>
                  </a:solidFill>
                  <a:latin typeface="Glacial Indifference" charset="0"/>
                  <a:ea typeface="Glacial Indifference" charset="0"/>
                  <a:cs typeface="Glacial Indifference" charset="0"/>
                  <a:sym typeface="Montserrat"/>
                </a:rPr>
                <a:t>for what </a:t>
              </a:r>
            </a:p>
            <a:p>
              <a:pPr defTabSz="693004">
                <a:buClrTx/>
              </a:pPr>
              <a:r>
                <a:rPr lang="en-US" sz="1100" b="1" dirty="0">
                  <a:solidFill>
                    <a:schemeClr val="bg1"/>
                  </a:solidFill>
                  <a:latin typeface="Glacial Indifference" charset="0"/>
                  <a:ea typeface="Glacial Indifference" charset="0"/>
                  <a:cs typeface="Glacial Indifference" charset="0"/>
                  <a:sym typeface="Montserrat"/>
                </a:rPr>
                <a:t>you use</a:t>
              </a:r>
            </a:p>
            <a:p>
              <a:pPr defTabSz="693004">
                <a:buClrTx/>
              </a:pPr>
              <a:endParaRPr lang="en-US" sz="1100" b="1" dirty="0">
                <a:solidFill>
                  <a:schemeClr val="bg1"/>
                </a:solidFill>
                <a:latin typeface="Glacial Indifference" charset="0"/>
                <a:ea typeface="Glacial Indifference" charset="0"/>
                <a:cs typeface="Glacial Indifference" charset="0"/>
                <a:sym typeface="Montserrat"/>
              </a:endParaRPr>
            </a:p>
            <a:p>
              <a:pPr defTabSz="693004">
                <a:buClrTx/>
              </a:pPr>
              <a:endParaRPr lang="en-US" sz="1100" b="1" dirty="0">
                <a:solidFill>
                  <a:schemeClr val="bg1"/>
                </a:solidFill>
                <a:latin typeface="Glacial Indifference" charset="0"/>
                <a:ea typeface="Glacial Indifference" charset="0"/>
                <a:cs typeface="Glacial Indifference" charset="0"/>
                <a:sym typeface="Montserrat"/>
              </a:endParaRPr>
            </a:p>
          </p:txBody>
        </p:sp>
        <p:sp>
          <p:nvSpPr>
            <p:cNvPr id="24" name="Rectangle 23"/>
            <p:cNvSpPr/>
            <p:nvPr/>
          </p:nvSpPr>
          <p:spPr bwMode="ltGray">
            <a:xfrm>
              <a:off x="6462436" y="5977640"/>
              <a:ext cx="3664227" cy="673302"/>
            </a:xfrm>
            <a:prstGeom prst="rect">
              <a:avLst/>
            </a:prstGeom>
            <a:solidFill>
              <a:srgbClr val="00B4D2">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algn="r" defTabSz="693004">
                <a:buClrTx/>
              </a:pPr>
              <a:r>
                <a:rPr lang="en-US" sz="1100" b="1" dirty="0">
                  <a:solidFill>
                    <a:schemeClr val="bg1"/>
                  </a:solidFill>
                  <a:latin typeface="Glacial Indifference" charset="0"/>
                  <a:ea typeface="Glacial Indifference" charset="0"/>
                  <a:cs typeface="Glacial Indifference" charset="0"/>
                  <a:sym typeface="Montserrat"/>
                </a:rPr>
                <a:t>Organic </a:t>
              </a:r>
              <a:r>
                <a:rPr lang="en-US" sz="1100" b="1" dirty="0" smtClean="0">
                  <a:solidFill>
                    <a:schemeClr val="bg1"/>
                  </a:solidFill>
                  <a:latin typeface="Glacial Indifference" charset="0"/>
                  <a:ea typeface="Glacial Indifference" charset="0"/>
                  <a:cs typeface="Glacial Indifference" charset="0"/>
                  <a:sym typeface="Montserrat"/>
                </a:rPr>
                <a:t>cross-promotion </a:t>
              </a:r>
              <a:r>
                <a:rPr lang="en-US" sz="1100" b="1" dirty="0">
                  <a:solidFill>
                    <a:schemeClr val="bg1"/>
                  </a:solidFill>
                  <a:latin typeface="Glacial Indifference" charset="0"/>
                  <a:ea typeface="Glacial Indifference" charset="0"/>
                  <a:cs typeface="Glacial Indifference" charset="0"/>
                  <a:sym typeface="Montserrat"/>
                </a:rPr>
                <a:t>and marketing</a:t>
              </a:r>
            </a:p>
            <a:p>
              <a:pPr algn="r" defTabSz="693004">
                <a:buClrTx/>
              </a:pPr>
              <a:endParaRPr lang="en-US" sz="1100" b="1" dirty="0">
                <a:solidFill>
                  <a:schemeClr val="bg1"/>
                </a:solidFill>
                <a:latin typeface="Glacial Indifference" charset="0"/>
                <a:ea typeface="Glacial Indifference" charset="0"/>
                <a:cs typeface="Glacial Indifference" charset="0"/>
                <a:sym typeface="Montserrat"/>
              </a:endParaRPr>
            </a:p>
          </p:txBody>
        </p:sp>
        <p:sp>
          <p:nvSpPr>
            <p:cNvPr id="25" name="Rectangle 24"/>
            <p:cNvSpPr/>
            <p:nvPr/>
          </p:nvSpPr>
          <p:spPr bwMode="ltGray">
            <a:xfrm>
              <a:off x="7230825" y="5075491"/>
              <a:ext cx="2895838" cy="673302"/>
            </a:xfrm>
            <a:prstGeom prst="rect">
              <a:avLst/>
            </a:prstGeom>
            <a:solidFill>
              <a:srgbClr val="00B4D2">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ctr" anchorCtr="0"/>
            <a:lstStyle/>
            <a:p>
              <a:pPr algn="r" defTabSz="693004">
                <a:buClrTx/>
              </a:pPr>
              <a:r>
                <a:rPr lang="en-US" sz="1100" b="1" dirty="0">
                  <a:solidFill>
                    <a:schemeClr val="bg1"/>
                  </a:solidFill>
                  <a:latin typeface="Glacial Indifference" charset="0"/>
                  <a:ea typeface="Glacial Indifference" charset="0"/>
                  <a:cs typeface="Glacial Indifference" charset="0"/>
                  <a:sym typeface="Montserrat"/>
                </a:rPr>
                <a:t>Increased foot traffic</a:t>
              </a:r>
            </a:p>
          </p:txBody>
        </p:sp>
        <p:sp>
          <p:nvSpPr>
            <p:cNvPr id="26" name="Rectangle 25"/>
            <p:cNvSpPr/>
            <p:nvPr/>
          </p:nvSpPr>
          <p:spPr bwMode="ltGray">
            <a:xfrm>
              <a:off x="7230825" y="4078300"/>
              <a:ext cx="2895838" cy="673302"/>
            </a:xfrm>
            <a:prstGeom prst="rect">
              <a:avLst/>
            </a:prstGeom>
            <a:solidFill>
              <a:srgbClr val="00B4D2">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ctr" anchorCtr="0"/>
            <a:lstStyle/>
            <a:p>
              <a:pPr algn="r" defTabSz="693004">
                <a:buClrTx/>
              </a:pPr>
              <a:r>
                <a:rPr lang="en-US" sz="1100" b="1" dirty="0" smtClean="0">
                  <a:solidFill>
                    <a:schemeClr val="bg1"/>
                  </a:solidFill>
                  <a:latin typeface="Glacial Indifference" charset="0"/>
                  <a:ea typeface="Glacial Indifference" charset="0"/>
                  <a:cs typeface="Glacial Indifference" charset="0"/>
                  <a:sym typeface="Montserrat"/>
                </a:rPr>
                <a:t>Increased </a:t>
              </a:r>
            </a:p>
            <a:p>
              <a:pPr algn="r" defTabSz="693004">
                <a:buClrTx/>
              </a:pPr>
              <a:r>
                <a:rPr lang="en-US" sz="1100" b="1" dirty="0" smtClean="0">
                  <a:solidFill>
                    <a:schemeClr val="bg1"/>
                  </a:solidFill>
                  <a:latin typeface="Glacial Indifference" charset="0"/>
                  <a:ea typeface="Glacial Indifference" charset="0"/>
                  <a:cs typeface="Glacial Indifference" charset="0"/>
                  <a:sym typeface="Montserrat"/>
                </a:rPr>
                <a:t>membership-bases</a:t>
              </a:r>
              <a:endParaRPr lang="en-US" sz="1100" b="1" dirty="0">
                <a:solidFill>
                  <a:schemeClr val="bg1"/>
                </a:solidFill>
                <a:latin typeface="Glacial Indifference" charset="0"/>
                <a:ea typeface="Glacial Indifference" charset="0"/>
                <a:cs typeface="Glacial Indifference" charset="0"/>
                <a:sym typeface="Montserrat"/>
              </a:endParaRPr>
            </a:p>
          </p:txBody>
        </p:sp>
        <p:sp>
          <p:nvSpPr>
            <p:cNvPr id="27" name="Rectangle 26"/>
            <p:cNvSpPr/>
            <p:nvPr/>
          </p:nvSpPr>
          <p:spPr bwMode="ltGray">
            <a:xfrm>
              <a:off x="7230825" y="3049428"/>
              <a:ext cx="2895838" cy="673301"/>
            </a:xfrm>
            <a:prstGeom prst="rect">
              <a:avLst/>
            </a:prstGeom>
            <a:solidFill>
              <a:srgbClr val="00B4D2">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algn="r" defTabSz="693004">
                <a:buClrTx/>
              </a:pPr>
              <a:r>
                <a:rPr lang="en-US" sz="1100" b="1" dirty="0" smtClean="0">
                  <a:solidFill>
                    <a:schemeClr val="bg1"/>
                  </a:solidFill>
                  <a:latin typeface="Glacial Indifference" charset="0"/>
                  <a:ea typeface="Glacial Indifference" charset="0"/>
                  <a:cs typeface="Glacial Indifference" charset="0"/>
                  <a:sym typeface="Montserrat"/>
                </a:rPr>
                <a:t>Prospective new</a:t>
              </a:r>
            </a:p>
            <a:p>
              <a:pPr algn="r" defTabSz="693004">
                <a:buClrTx/>
              </a:pPr>
              <a:r>
                <a:rPr lang="en-US" sz="1100" b="1" dirty="0" smtClean="0">
                  <a:solidFill>
                    <a:schemeClr val="bg1"/>
                  </a:solidFill>
                  <a:latin typeface="Glacial Indifference" charset="0"/>
                  <a:ea typeface="Glacial Indifference" charset="0"/>
                  <a:cs typeface="Glacial Indifference" charset="0"/>
                  <a:sym typeface="Montserrat"/>
                </a:rPr>
                <a:t>members</a:t>
              </a:r>
              <a:endParaRPr lang="en-US" sz="1100" b="1" dirty="0">
                <a:solidFill>
                  <a:schemeClr val="bg1"/>
                </a:solidFill>
                <a:latin typeface="Glacial Indifference" charset="0"/>
                <a:ea typeface="Glacial Indifference" charset="0"/>
                <a:cs typeface="Glacial Indifference" charset="0"/>
                <a:sym typeface="Montserrat"/>
              </a:endParaRPr>
            </a:p>
            <a:p>
              <a:pPr algn="r" defTabSz="693004">
                <a:buClrTx/>
              </a:pPr>
              <a:endParaRPr lang="en-US" sz="1100" b="1" dirty="0">
                <a:solidFill>
                  <a:schemeClr val="bg1"/>
                </a:solidFill>
                <a:latin typeface="Glacial Indifference" charset="0"/>
                <a:ea typeface="Glacial Indifference" charset="0"/>
                <a:cs typeface="Glacial Indifference" charset="0"/>
                <a:sym typeface="Montserrat"/>
              </a:endParaRPr>
            </a:p>
          </p:txBody>
        </p:sp>
        <p:sp>
          <p:nvSpPr>
            <p:cNvPr id="28" name="Rectangle 27"/>
            <p:cNvSpPr/>
            <p:nvPr/>
          </p:nvSpPr>
          <p:spPr bwMode="ltGray">
            <a:xfrm>
              <a:off x="6540526" y="2115599"/>
              <a:ext cx="3586137" cy="673302"/>
            </a:xfrm>
            <a:prstGeom prst="rect">
              <a:avLst/>
            </a:prstGeom>
            <a:solidFill>
              <a:srgbClr val="00B4D2">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ctr" anchorCtr="0"/>
            <a:lstStyle/>
            <a:p>
              <a:pPr algn="r" defTabSz="693004">
                <a:buClrTx/>
              </a:pPr>
              <a:r>
                <a:rPr lang="en-US" sz="1100" b="1" dirty="0">
                  <a:solidFill>
                    <a:schemeClr val="bg1"/>
                  </a:solidFill>
                  <a:latin typeface="Glacial Indifference" charset="0"/>
                  <a:ea typeface="Glacial Indifference" charset="0"/>
                  <a:cs typeface="Glacial Indifference" charset="0"/>
                  <a:sym typeface="Montserrat"/>
                </a:rPr>
                <a:t>Increased revenue </a:t>
              </a:r>
              <a:endParaRPr lang="en-US" sz="1100" b="1" dirty="0" smtClean="0">
                <a:solidFill>
                  <a:schemeClr val="bg1"/>
                </a:solidFill>
                <a:latin typeface="Glacial Indifference" charset="0"/>
                <a:ea typeface="Glacial Indifference" charset="0"/>
                <a:cs typeface="Glacial Indifference" charset="0"/>
                <a:sym typeface="Montserrat"/>
              </a:endParaRPr>
            </a:p>
            <a:p>
              <a:pPr algn="r" defTabSz="693004">
                <a:buClrTx/>
              </a:pPr>
              <a:r>
                <a:rPr lang="en-US" sz="1100" b="1" dirty="0" smtClean="0">
                  <a:solidFill>
                    <a:schemeClr val="bg1"/>
                  </a:solidFill>
                  <a:latin typeface="Glacial Indifference" charset="0"/>
                  <a:ea typeface="Glacial Indifference" charset="0"/>
                  <a:cs typeface="Glacial Indifference" charset="0"/>
                  <a:sym typeface="Montserrat"/>
                </a:rPr>
                <a:t>(via per-minute revenue </a:t>
              </a:r>
              <a:r>
                <a:rPr lang="en-US" sz="1100" b="1" dirty="0">
                  <a:solidFill>
                    <a:schemeClr val="bg1"/>
                  </a:solidFill>
                  <a:latin typeface="Glacial Indifference" charset="0"/>
                  <a:ea typeface="Glacial Indifference" charset="0"/>
                  <a:cs typeface="Glacial Indifference" charset="0"/>
                  <a:sym typeface="Montserrat"/>
                </a:rPr>
                <a:t>share</a:t>
              </a:r>
              <a:r>
                <a:rPr lang="en-US" sz="1100" b="1" dirty="0" smtClean="0">
                  <a:solidFill>
                    <a:schemeClr val="bg1"/>
                  </a:solidFill>
                  <a:latin typeface="Glacial Indifference" charset="0"/>
                  <a:ea typeface="Glacial Indifference" charset="0"/>
                  <a:cs typeface="Glacial Indifference" charset="0"/>
                  <a:sym typeface="Montserrat"/>
                </a:rPr>
                <a:t>)</a:t>
              </a:r>
              <a:endParaRPr lang="en-US" sz="1100" b="1" dirty="0">
                <a:solidFill>
                  <a:schemeClr val="bg1"/>
                </a:solidFill>
                <a:latin typeface="Glacial Indifference" charset="0"/>
                <a:ea typeface="Glacial Indifference" charset="0"/>
                <a:cs typeface="Glacial Indifference" charset="0"/>
                <a:sym typeface="Montserrat"/>
              </a:endParaRPr>
            </a:p>
          </p:txBody>
        </p:sp>
      </p:gr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6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03" name="Shape 10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charset="0"/>
                <a:ea typeface="Montserrat" charset="0"/>
                <a:cs typeface="Montserrat" charset="0"/>
              </a:rPr>
              <a:t>8</a:t>
            </a:fld>
            <a:endParaRPr dirty="0">
              <a:solidFill>
                <a:schemeClr val="bg1"/>
              </a:solidFill>
              <a:latin typeface="Montserrat" charset="0"/>
              <a:ea typeface="Montserrat" charset="0"/>
              <a:cs typeface="Montserrat" charset="0"/>
            </a:endParaRPr>
          </a:p>
        </p:txBody>
      </p:sp>
      <p:sp>
        <p:nvSpPr>
          <p:cNvPr id="4" name="Oval 3"/>
          <p:cNvSpPr/>
          <p:nvPr/>
        </p:nvSpPr>
        <p:spPr>
          <a:xfrm>
            <a:off x="3527586" y="4133105"/>
            <a:ext cx="591671" cy="590759"/>
          </a:xfrm>
          <a:prstGeom prst="ellipse">
            <a:avLst/>
          </a:prstGeom>
          <a:solidFill>
            <a:schemeClr val="tx1"/>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989321" y="3593837"/>
            <a:ext cx="591671" cy="590759"/>
          </a:xfrm>
          <a:prstGeom prst="ellipse">
            <a:avLst/>
          </a:prstGeom>
          <a:solidFill>
            <a:schemeClr val="tx1"/>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789343" y="2866326"/>
            <a:ext cx="591671" cy="590759"/>
          </a:xfrm>
          <a:prstGeom prst="ellipse">
            <a:avLst/>
          </a:prstGeom>
          <a:solidFill>
            <a:schemeClr val="tx1"/>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989321" y="2125702"/>
            <a:ext cx="591671" cy="590759"/>
          </a:xfrm>
          <a:prstGeom prst="ellipse">
            <a:avLst/>
          </a:prstGeom>
          <a:solidFill>
            <a:schemeClr val="tx1"/>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497826" y="1574280"/>
            <a:ext cx="591671" cy="590759"/>
          </a:xfrm>
          <a:prstGeom prst="ellipse">
            <a:avLst/>
          </a:prstGeom>
          <a:solidFill>
            <a:schemeClr val="tx1"/>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flipH="1">
            <a:off x="5014833" y="4128788"/>
            <a:ext cx="591671" cy="590759"/>
          </a:xfrm>
          <a:prstGeom prst="ellipse">
            <a:avLst/>
          </a:prstGeom>
          <a:solidFill>
            <a:schemeClr val="tx1"/>
          </a:solidFill>
          <a:ln>
            <a:solidFill>
              <a:srgbClr val="00B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flipH="1">
            <a:off x="5553098" y="3589520"/>
            <a:ext cx="591671" cy="590759"/>
          </a:xfrm>
          <a:prstGeom prst="ellipse">
            <a:avLst/>
          </a:prstGeom>
          <a:solidFill>
            <a:schemeClr val="tx1"/>
          </a:solidFill>
          <a:ln>
            <a:solidFill>
              <a:srgbClr val="00B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flipH="1">
            <a:off x="5743620" y="2840302"/>
            <a:ext cx="591671" cy="590759"/>
          </a:xfrm>
          <a:prstGeom prst="ellipse">
            <a:avLst/>
          </a:prstGeom>
          <a:solidFill>
            <a:schemeClr val="tx1"/>
          </a:solidFill>
          <a:ln>
            <a:solidFill>
              <a:srgbClr val="00B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flipH="1">
            <a:off x="5553098" y="2121385"/>
            <a:ext cx="591671" cy="590759"/>
          </a:xfrm>
          <a:prstGeom prst="ellipse">
            <a:avLst/>
          </a:prstGeom>
          <a:solidFill>
            <a:schemeClr val="tx1"/>
          </a:solidFill>
          <a:ln>
            <a:solidFill>
              <a:srgbClr val="00B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flipH="1">
            <a:off x="4992266" y="1581062"/>
            <a:ext cx="591671" cy="590759"/>
          </a:xfrm>
          <a:prstGeom prst="ellipse">
            <a:avLst/>
          </a:prstGeom>
          <a:solidFill>
            <a:schemeClr val="tx1"/>
          </a:solidFill>
          <a:ln>
            <a:solidFill>
              <a:srgbClr val="00B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hape 416"/>
          <p:cNvSpPr txBox="1"/>
          <p:nvPr/>
        </p:nvSpPr>
        <p:spPr>
          <a:xfrm>
            <a:off x="466344" y="410724"/>
            <a:ext cx="7871012" cy="569662"/>
          </a:xfrm>
          <a:prstGeom prst="rect">
            <a:avLst/>
          </a:prstGeom>
          <a:noFill/>
          <a:ln>
            <a:noFill/>
          </a:ln>
        </p:spPr>
        <p:txBody>
          <a:bodyPr spcFirstLastPara="1" wrap="square" lIns="91425" tIns="45720" rIns="91425" bIns="45720" anchor="t" anchorCtr="0">
            <a:noAutofit/>
          </a:bodyPr>
          <a:lstStyle/>
          <a:p>
            <a:pPr lvl="0"/>
            <a:r>
              <a:rPr lang="en-US" sz="2400" b="1" dirty="0" smtClean="0">
                <a:solidFill>
                  <a:schemeClr val="bg1"/>
                </a:solidFill>
                <a:latin typeface="Glacial Indifference" charset="0"/>
                <a:ea typeface="Glacial Indifference" charset="0"/>
                <a:cs typeface="Glacial Indifference" charset="0"/>
                <a:sym typeface="Montserrat Medium"/>
              </a:rPr>
              <a:t>FLEXIT </a:t>
            </a:r>
            <a:r>
              <a:rPr lang="en-US" sz="2400" b="1" dirty="0" smtClean="0">
                <a:solidFill>
                  <a:schemeClr val="bg1"/>
                </a:solidFill>
                <a:latin typeface="Glacial Indifference" charset="0"/>
                <a:ea typeface="Glacial Indifference" charset="0"/>
                <a:cs typeface="Glacial Indifference" charset="0"/>
                <a:sym typeface="Montserrat Medium"/>
              </a:rPr>
              <a:t>is a win win for consumers and gyms</a:t>
            </a:r>
            <a:endParaRPr lang="en-US" sz="2400" b="1" dirty="0">
              <a:solidFill>
                <a:schemeClr val="bg1"/>
              </a:solidFill>
              <a:latin typeface="Glacial Indifference" charset="0"/>
              <a:ea typeface="Glacial Indifference" charset="0"/>
              <a:cs typeface="Glacial Indifference" charset="0"/>
              <a:sym typeface="Montserrat Medium"/>
            </a:endParaRPr>
          </a:p>
        </p:txBody>
      </p:sp>
      <p:sp>
        <p:nvSpPr>
          <p:cNvPr id="6" name="Rectangle 5"/>
          <p:cNvSpPr/>
          <p:nvPr/>
        </p:nvSpPr>
        <p:spPr>
          <a:xfrm>
            <a:off x="1820441" y="1141336"/>
            <a:ext cx="1396537" cy="369332"/>
          </a:xfrm>
          <a:prstGeom prst="rect">
            <a:avLst/>
          </a:prstGeom>
        </p:spPr>
        <p:txBody>
          <a:bodyPr wrap="none">
            <a:spAutoFit/>
          </a:bodyPr>
          <a:lstStyle/>
          <a:p>
            <a:pPr algn="ctr"/>
            <a:r>
              <a:rPr lang="en-US" sz="1800" b="1" dirty="0" smtClean="0">
                <a:solidFill>
                  <a:schemeClr val="bg1"/>
                </a:solidFill>
                <a:latin typeface="Glacial Indifference" charset="0"/>
                <a:ea typeface="Glacial Indifference" charset="0"/>
                <a:cs typeface="Glacial Indifference" charset="0"/>
                <a:sym typeface="Montserrat"/>
              </a:rPr>
              <a:t>Consumers</a:t>
            </a:r>
            <a:endParaRPr lang="en-US" sz="1800" dirty="0">
              <a:latin typeface="Glacial Indifference" charset="0"/>
              <a:ea typeface="Glacial Indifference" charset="0"/>
              <a:cs typeface="Glacial Indifference" charset="0"/>
            </a:endParaRPr>
          </a:p>
        </p:txBody>
      </p:sp>
      <p:sp>
        <p:nvSpPr>
          <p:cNvPr id="48" name="Rectangle 47"/>
          <p:cNvSpPr/>
          <p:nvPr/>
        </p:nvSpPr>
        <p:spPr>
          <a:xfrm>
            <a:off x="6197555" y="1141336"/>
            <a:ext cx="792205" cy="369332"/>
          </a:xfrm>
          <a:prstGeom prst="rect">
            <a:avLst/>
          </a:prstGeom>
        </p:spPr>
        <p:txBody>
          <a:bodyPr wrap="none">
            <a:spAutoFit/>
          </a:bodyPr>
          <a:lstStyle/>
          <a:p>
            <a:pPr algn="ctr"/>
            <a:r>
              <a:rPr lang="en-US" sz="1800" b="1" dirty="0" smtClean="0">
                <a:solidFill>
                  <a:schemeClr val="bg1"/>
                </a:solidFill>
                <a:latin typeface="Glacial Indifference" charset="0"/>
                <a:ea typeface="Glacial Indifference" charset="0"/>
                <a:cs typeface="Glacial Indifference" charset="0"/>
                <a:sym typeface="Montserrat"/>
              </a:rPr>
              <a:t>Gyms</a:t>
            </a:r>
            <a:endParaRPr lang="en-US" sz="1800" dirty="0">
              <a:latin typeface="Glacial Indifference" charset="0"/>
              <a:ea typeface="Glacial Indifference" charset="0"/>
              <a:cs typeface="Glacial Indifference" charset="0"/>
            </a:endParaRPr>
          </a:p>
        </p:txBody>
      </p:sp>
      <p:pic>
        <p:nvPicPr>
          <p:cNvPr id="53" name="Shape 185"/>
          <p:cNvPicPr preferRelativeResize="0"/>
          <p:nvPr/>
        </p:nvPicPr>
        <p:blipFill rotWithShape="1">
          <a:blip r:embed="rId8">
            <a:alphaModFix/>
            <a:duotone>
              <a:prstClr val="black"/>
              <a:schemeClr val="accent5">
                <a:tint val="45000"/>
                <a:satMod val="400000"/>
              </a:schemeClr>
            </a:duotone>
          </a:blip>
          <a:srcRect b="14900"/>
          <a:stretch/>
        </p:blipFill>
        <p:spPr>
          <a:xfrm>
            <a:off x="4656891" y="-2590818"/>
            <a:ext cx="1043286" cy="887793"/>
          </a:xfrm>
          <a:prstGeom prst="rect">
            <a:avLst/>
          </a:prstGeom>
          <a:noFill/>
          <a:ln>
            <a:noFill/>
          </a:ln>
        </p:spPr>
      </p:pic>
      <p:pic>
        <p:nvPicPr>
          <p:cNvPr id="54" name="Shape 188"/>
          <p:cNvPicPr preferRelativeResize="0"/>
          <p:nvPr/>
        </p:nvPicPr>
        <p:blipFill rotWithShape="1">
          <a:blip r:embed="rId9">
            <a:alphaModFix/>
            <a:duotone>
              <a:prstClr val="black"/>
              <a:schemeClr val="accent5">
                <a:tint val="45000"/>
                <a:satMod val="400000"/>
              </a:schemeClr>
            </a:duotone>
          </a:blip>
          <a:srcRect b="14900"/>
          <a:stretch/>
        </p:blipFill>
        <p:spPr>
          <a:xfrm>
            <a:off x="7585821" y="-2988085"/>
            <a:ext cx="1777886" cy="1512906"/>
          </a:xfrm>
          <a:prstGeom prst="rect">
            <a:avLst/>
          </a:prstGeom>
          <a:noFill/>
          <a:ln>
            <a:noFill/>
          </a:ln>
        </p:spPr>
      </p:pic>
      <p:pic>
        <p:nvPicPr>
          <p:cNvPr id="55" name="Shape 187"/>
          <p:cNvPicPr preferRelativeResize="0"/>
          <p:nvPr/>
        </p:nvPicPr>
        <p:blipFill rotWithShape="1">
          <a:blip r:embed="rId10">
            <a:alphaModFix/>
            <a:duotone>
              <a:prstClr val="black"/>
              <a:schemeClr val="accent5">
                <a:tint val="45000"/>
                <a:satMod val="400000"/>
              </a:schemeClr>
            </a:duotone>
          </a:blip>
          <a:srcRect b="14900"/>
          <a:stretch/>
        </p:blipFill>
        <p:spPr>
          <a:xfrm>
            <a:off x="6144769" y="-1099017"/>
            <a:ext cx="1056688" cy="899197"/>
          </a:xfrm>
          <a:prstGeom prst="rect">
            <a:avLst/>
          </a:prstGeom>
          <a:noFill/>
          <a:ln>
            <a:noFill/>
          </a:ln>
        </p:spPr>
      </p:pic>
      <p:pic>
        <p:nvPicPr>
          <p:cNvPr id="57" name="Shape 186"/>
          <p:cNvPicPr preferRelativeResize="0"/>
          <p:nvPr/>
        </p:nvPicPr>
        <p:blipFill rotWithShape="1">
          <a:blip r:embed="rId11">
            <a:alphaModFix/>
            <a:duotone>
              <a:prstClr val="black"/>
              <a:schemeClr val="accent5">
                <a:tint val="45000"/>
                <a:satMod val="400000"/>
              </a:schemeClr>
            </a:duotone>
          </a:blip>
          <a:srcRect b="14900"/>
          <a:stretch/>
        </p:blipFill>
        <p:spPr>
          <a:xfrm>
            <a:off x="6111395" y="-4197293"/>
            <a:ext cx="1235751" cy="1051573"/>
          </a:xfrm>
          <a:prstGeom prst="rect">
            <a:avLst/>
          </a:prstGeom>
          <a:noFill/>
          <a:ln>
            <a:noFill/>
          </a:ln>
        </p:spPr>
      </p:pic>
      <p:pic>
        <p:nvPicPr>
          <p:cNvPr id="58" name="Shape 123"/>
          <p:cNvPicPr preferRelativeResize="0"/>
          <p:nvPr/>
        </p:nvPicPr>
        <p:blipFill rotWithShape="1">
          <a:blip r:embed="rId12">
            <a:alphaModFix/>
            <a:duotone>
              <a:prstClr val="black"/>
              <a:schemeClr val="accent5">
                <a:tint val="45000"/>
                <a:satMod val="400000"/>
              </a:schemeClr>
            </a:duotone>
          </a:blip>
          <a:srcRect b="14900"/>
          <a:stretch/>
        </p:blipFill>
        <p:spPr>
          <a:xfrm>
            <a:off x="-1594282" y="-1391591"/>
            <a:ext cx="1139098" cy="969325"/>
          </a:xfrm>
          <a:prstGeom prst="rect">
            <a:avLst/>
          </a:prstGeom>
          <a:noFill/>
          <a:ln>
            <a:noFill/>
          </a:ln>
        </p:spPr>
      </p:pic>
      <p:pic>
        <p:nvPicPr>
          <p:cNvPr id="59" name="Shape 124"/>
          <p:cNvPicPr preferRelativeResize="0"/>
          <p:nvPr/>
        </p:nvPicPr>
        <p:blipFill rotWithShape="1">
          <a:blip r:embed="rId13">
            <a:duotone>
              <a:schemeClr val="accent5">
                <a:shade val="45000"/>
                <a:satMod val="135000"/>
              </a:schemeClr>
              <a:prstClr val="white"/>
            </a:duotone>
            <a:lum bright="50000"/>
            <a:alphaModFix/>
          </a:blip>
          <a:srcRect b="14900"/>
          <a:stretch/>
        </p:blipFill>
        <p:spPr>
          <a:xfrm>
            <a:off x="-665891" y="-4613055"/>
            <a:ext cx="1139098" cy="969325"/>
          </a:xfrm>
          <a:prstGeom prst="rect">
            <a:avLst/>
          </a:prstGeom>
          <a:noFill/>
          <a:ln>
            <a:noFill/>
          </a:ln>
        </p:spPr>
      </p:pic>
      <p:pic>
        <p:nvPicPr>
          <p:cNvPr id="60" name="Shape 126"/>
          <p:cNvPicPr preferRelativeResize="0"/>
          <p:nvPr/>
        </p:nvPicPr>
        <p:blipFill rotWithShape="1">
          <a:blip r:embed="rId14">
            <a:duotone>
              <a:schemeClr val="accent5">
                <a:shade val="45000"/>
                <a:satMod val="135000"/>
              </a:schemeClr>
              <a:prstClr val="white"/>
            </a:duotone>
            <a:alphaModFix/>
            <a:lum bright="55000"/>
          </a:blip>
          <a:srcRect b="14900"/>
          <a:stretch/>
        </p:blipFill>
        <p:spPr>
          <a:xfrm>
            <a:off x="954791" y="-3465778"/>
            <a:ext cx="1139098" cy="969325"/>
          </a:xfrm>
          <a:prstGeom prst="rect">
            <a:avLst/>
          </a:prstGeom>
          <a:noFill/>
          <a:ln>
            <a:noFill/>
          </a:ln>
        </p:spPr>
      </p:pic>
      <p:pic>
        <p:nvPicPr>
          <p:cNvPr id="61" name="Shape 127"/>
          <p:cNvPicPr preferRelativeResize="0"/>
          <p:nvPr/>
        </p:nvPicPr>
        <p:blipFill rotWithShape="1">
          <a:blip r:embed="rId15">
            <a:alphaModFix amt="91000"/>
            <a:duotone>
              <a:prstClr val="black"/>
              <a:schemeClr val="accent5">
                <a:tint val="45000"/>
                <a:satMod val="400000"/>
              </a:schemeClr>
            </a:duotone>
          </a:blip>
          <a:srcRect b="14900"/>
          <a:stretch/>
        </p:blipFill>
        <p:spPr>
          <a:xfrm>
            <a:off x="216712" y="-1459119"/>
            <a:ext cx="1139098" cy="969325"/>
          </a:xfrm>
          <a:prstGeom prst="rect">
            <a:avLst/>
          </a:prstGeom>
          <a:noFill/>
          <a:ln>
            <a:noFill/>
          </a:ln>
        </p:spPr>
      </p:pic>
      <p:pic>
        <p:nvPicPr>
          <p:cNvPr id="62" name="Shape 125"/>
          <p:cNvPicPr preferRelativeResize="0"/>
          <p:nvPr/>
        </p:nvPicPr>
        <p:blipFill rotWithShape="1">
          <a:blip r:embed="rId16">
            <a:duotone>
              <a:schemeClr val="accent5">
                <a:shade val="45000"/>
                <a:satMod val="135000"/>
              </a:schemeClr>
              <a:prstClr val="white"/>
            </a:duotone>
            <a:lum bright="54000"/>
            <a:alphaModFix/>
          </a:blip>
          <a:srcRect b="17389"/>
          <a:stretch/>
        </p:blipFill>
        <p:spPr>
          <a:xfrm>
            <a:off x="-2370557" y="-3181155"/>
            <a:ext cx="1139098" cy="941013"/>
          </a:xfrm>
          <a:prstGeom prst="rect">
            <a:avLst/>
          </a:prstGeom>
          <a:noFill/>
          <a:ln>
            <a:noFill/>
          </a:ln>
        </p:spPr>
      </p:pic>
      <p:sp>
        <p:nvSpPr>
          <p:cNvPr id="63" name="TextBox 62"/>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a:t>
            </a:r>
            <a:r>
              <a:rPr lang="en-US" sz="700" b="1" dirty="0" smtClean="0">
                <a:solidFill>
                  <a:schemeClr val="bg1"/>
                </a:solidFill>
                <a:latin typeface="Glacial Indifference" charset="0"/>
                <a:ea typeface="Glacial Indifference" charset="0"/>
                <a:cs typeface="Glacial Indifference" charset="0"/>
              </a:rPr>
              <a:t>SOLUTION</a:t>
            </a:r>
            <a:r>
              <a:rPr lang="en-US" sz="700" dirty="0" smtClean="0">
                <a:solidFill>
                  <a:schemeClr val="bg1"/>
                </a:solidFill>
                <a:latin typeface="Glacial Indifference" charset="0"/>
                <a:ea typeface="Glacial Indifference" charset="0"/>
                <a:cs typeface="Glacial Indifference" charset="0"/>
              </a:rPr>
              <a:t> | BUSINESS</a:t>
            </a:r>
            <a:endParaRPr lang="en-US" sz="700" dirty="0">
              <a:solidFill>
                <a:schemeClr val="bg1"/>
              </a:solidFill>
              <a:latin typeface="Glacial Indifference" charset="0"/>
              <a:ea typeface="Glacial Indifference" charset="0"/>
              <a:cs typeface="Glacial Indifference" charset="0"/>
            </a:endParaRPr>
          </a:p>
        </p:txBody>
      </p:sp>
      <p:pic>
        <p:nvPicPr>
          <p:cNvPr id="64" name="Picture 6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pic>
        <p:nvPicPr>
          <p:cNvPr id="65" name="Picture 6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823421" y="3063772"/>
            <a:ext cx="1525701" cy="170787"/>
          </a:xfrm>
          <a:prstGeom prst="rect">
            <a:avLst/>
          </a:prstGeom>
        </p:spPr>
      </p:pic>
      <p:pic>
        <p:nvPicPr>
          <p:cNvPr id="7" name="Picture 6"/>
          <p:cNvPicPr>
            <a:picLocks noChangeAspect="1"/>
          </p:cNvPicPr>
          <p:nvPr/>
        </p:nvPicPr>
        <p:blipFill>
          <a:blip r:embed="rId18"/>
          <a:stretch>
            <a:fillRect/>
          </a:stretch>
        </p:blipFill>
        <p:spPr>
          <a:xfrm>
            <a:off x="3607760" y="1686779"/>
            <a:ext cx="371802" cy="365760"/>
          </a:xfrm>
          <a:prstGeom prst="rect">
            <a:avLst/>
          </a:prstGeom>
        </p:spPr>
      </p:pic>
      <p:pic>
        <p:nvPicPr>
          <p:cNvPr id="8" name="Picture 7"/>
          <p:cNvPicPr>
            <a:picLocks noChangeAspect="1"/>
          </p:cNvPicPr>
          <p:nvPr/>
        </p:nvPicPr>
        <p:blipFill>
          <a:blip r:embed="rId19"/>
          <a:stretch>
            <a:fillRect/>
          </a:stretch>
        </p:blipFill>
        <p:spPr>
          <a:xfrm>
            <a:off x="2902298" y="2978825"/>
            <a:ext cx="365760" cy="365760"/>
          </a:xfrm>
          <a:prstGeom prst="rect">
            <a:avLst/>
          </a:prstGeom>
        </p:spPr>
      </p:pic>
      <p:pic>
        <p:nvPicPr>
          <p:cNvPr id="9" name="Picture 8"/>
          <p:cNvPicPr>
            <a:picLocks noChangeAspect="1"/>
          </p:cNvPicPr>
          <p:nvPr/>
        </p:nvPicPr>
        <p:blipFill>
          <a:blip r:embed="rId20"/>
          <a:stretch>
            <a:fillRect/>
          </a:stretch>
        </p:blipFill>
        <p:spPr>
          <a:xfrm>
            <a:off x="3133058" y="3706336"/>
            <a:ext cx="304196" cy="365760"/>
          </a:xfrm>
          <a:prstGeom prst="rect">
            <a:avLst/>
          </a:prstGeom>
        </p:spPr>
      </p:pic>
      <p:pic>
        <p:nvPicPr>
          <p:cNvPr id="10" name="Picture 9"/>
          <p:cNvPicPr>
            <a:picLocks noChangeAspect="1"/>
          </p:cNvPicPr>
          <p:nvPr/>
        </p:nvPicPr>
        <p:blipFill>
          <a:blip r:embed="rId21"/>
          <a:stretch>
            <a:fillRect/>
          </a:stretch>
        </p:blipFill>
        <p:spPr>
          <a:xfrm>
            <a:off x="3720055" y="4245604"/>
            <a:ext cx="206732" cy="365760"/>
          </a:xfrm>
          <a:prstGeom prst="rect">
            <a:avLst/>
          </a:prstGeom>
        </p:spPr>
      </p:pic>
      <p:pic>
        <p:nvPicPr>
          <p:cNvPr id="16" name="Picture 15"/>
          <p:cNvPicPr>
            <a:picLocks noChangeAspect="1"/>
          </p:cNvPicPr>
          <p:nvPr/>
        </p:nvPicPr>
        <p:blipFill>
          <a:blip r:embed="rId22"/>
          <a:stretch>
            <a:fillRect/>
          </a:stretch>
        </p:blipFill>
        <p:spPr>
          <a:xfrm>
            <a:off x="5105221" y="1722084"/>
            <a:ext cx="365760" cy="308714"/>
          </a:xfrm>
          <a:prstGeom prst="rect">
            <a:avLst/>
          </a:prstGeom>
        </p:spPr>
      </p:pic>
      <p:pic>
        <p:nvPicPr>
          <p:cNvPr id="20" name="Picture 19"/>
          <p:cNvPicPr>
            <a:picLocks noChangeAspect="1"/>
          </p:cNvPicPr>
          <p:nvPr/>
        </p:nvPicPr>
        <p:blipFill>
          <a:blip r:embed="rId23"/>
          <a:stretch>
            <a:fillRect/>
          </a:stretch>
        </p:blipFill>
        <p:spPr>
          <a:xfrm>
            <a:off x="5858625" y="2954019"/>
            <a:ext cx="365760" cy="323305"/>
          </a:xfrm>
          <a:prstGeom prst="rect">
            <a:avLst/>
          </a:prstGeom>
        </p:spPr>
      </p:pic>
      <p:pic>
        <p:nvPicPr>
          <p:cNvPr id="29" name="Picture 28"/>
          <p:cNvPicPr>
            <a:picLocks noChangeAspect="1"/>
          </p:cNvPicPr>
          <p:nvPr/>
        </p:nvPicPr>
        <p:blipFill>
          <a:blip r:embed="rId24"/>
          <a:stretch>
            <a:fillRect/>
          </a:stretch>
        </p:blipFill>
        <p:spPr>
          <a:xfrm>
            <a:off x="5666053" y="3758387"/>
            <a:ext cx="365760" cy="211214"/>
          </a:xfrm>
          <a:prstGeom prst="rect">
            <a:avLst/>
          </a:prstGeom>
        </p:spPr>
      </p:pic>
      <p:pic>
        <p:nvPicPr>
          <p:cNvPr id="31" name="Picture 30"/>
          <p:cNvPicPr>
            <a:picLocks noChangeAspect="1"/>
          </p:cNvPicPr>
          <p:nvPr/>
        </p:nvPicPr>
        <p:blipFill>
          <a:blip r:embed="rId25"/>
          <a:stretch>
            <a:fillRect/>
          </a:stretch>
        </p:blipFill>
        <p:spPr>
          <a:xfrm>
            <a:off x="5673695" y="2248493"/>
            <a:ext cx="365760" cy="306978"/>
          </a:xfrm>
          <a:prstGeom prst="rect">
            <a:avLst/>
          </a:prstGeom>
        </p:spPr>
      </p:pic>
      <p:pic>
        <p:nvPicPr>
          <p:cNvPr id="66" name="Picture 65"/>
          <p:cNvPicPr>
            <a:picLocks noChangeAspect="1"/>
          </p:cNvPicPr>
          <p:nvPr/>
        </p:nvPicPr>
        <p:blipFill>
          <a:blip r:embed="rId26"/>
          <a:stretch>
            <a:fillRect/>
          </a:stretch>
        </p:blipFill>
        <p:spPr>
          <a:xfrm>
            <a:off x="3102276" y="2238201"/>
            <a:ext cx="365760" cy="365760"/>
          </a:xfrm>
          <a:prstGeom prst="rect">
            <a:avLst/>
          </a:prstGeom>
        </p:spPr>
      </p:pic>
      <p:pic>
        <p:nvPicPr>
          <p:cNvPr id="50" name="Picture 49"/>
          <p:cNvPicPr>
            <a:picLocks noChangeAspect="1"/>
          </p:cNvPicPr>
          <p:nvPr/>
        </p:nvPicPr>
        <p:blipFill>
          <a:blip r:embed="rId27"/>
          <a:stretch>
            <a:fillRect/>
          </a:stretch>
        </p:blipFill>
        <p:spPr>
          <a:xfrm>
            <a:off x="5129067" y="4241287"/>
            <a:ext cx="363202" cy="365760"/>
          </a:xfrm>
          <a:prstGeom prst="rect">
            <a:avLst/>
          </a:prstGeom>
        </p:spPr>
      </p:pic>
    </p:spTree>
    <p:extLst>
      <p:ext uri="{BB962C8B-B14F-4D97-AF65-F5344CB8AC3E}">
        <p14:creationId xmlns:p14="http://schemas.microsoft.com/office/powerpoint/2010/main" val="15895058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18" name="Picture 17"/>
          <p:cNvPicPr>
            <a:picLocks noChangeAspect="1"/>
          </p:cNvPicPr>
          <p:nvPr/>
        </p:nvPicPr>
        <p:blipFill rotWithShape="1">
          <a:blip r:embed="rId3"/>
          <a:srcRect t="10710" r="642" b="6073"/>
          <a:stretch/>
        </p:blipFill>
        <p:spPr>
          <a:xfrm flipH="1">
            <a:off x="0" y="0"/>
            <a:ext cx="9159498" cy="5143500"/>
          </a:xfrm>
          <a:prstGeom prst="rect">
            <a:avLst/>
          </a:prstGeom>
        </p:spPr>
      </p:pic>
      <p:graphicFrame>
        <p:nvGraphicFramePr>
          <p:cNvPr id="23" name="Diagram 22"/>
          <p:cNvGraphicFramePr/>
          <p:nvPr>
            <p:extLst>
              <p:ext uri="{D42A27DB-BD31-4B8C-83A1-F6EECF244321}">
                <p14:modId xmlns:p14="http://schemas.microsoft.com/office/powerpoint/2010/main" val="492543641"/>
              </p:ext>
            </p:extLst>
          </p:nvPr>
        </p:nvGraphicFramePr>
        <p:xfrm>
          <a:off x="3858633" y="1231047"/>
          <a:ext cx="5383718" cy="36147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38" name="Shape 23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9</a:t>
            </a:fld>
            <a:endParaRPr dirty="0">
              <a:solidFill>
                <a:schemeClr val="bg1"/>
              </a:solidFill>
              <a:latin typeface="Montserrat"/>
              <a:ea typeface="Montserrat"/>
              <a:cs typeface="Montserrat"/>
              <a:sym typeface="Montserrat"/>
            </a:endParaRPr>
          </a:p>
        </p:txBody>
      </p:sp>
      <p:sp>
        <p:nvSpPr>
          <p:cNvPr id="246" name="Shape 246"/>
          <p:cNvSpPr txBox="1"/>
          <p:nvPr/>
        </p:nvSpPr>
        <p:spPr>
          <a:xfrm>
            <a:off x="533399" y="2061380"/>
            <a:ext cx="3325233" cy="535481"/>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smtClean="0">
                <a:solidFill>
                  <a:schemeClr val="bg1"/>
                </a:solidFill>
                <a:latin typeface="Glacial Indifference" charset="0"/>
                <a:ea typeface="Glacial Indifference" charset="0"/>
                <a:cs typeface="Glacial Indifference" charset="0"/>
                <a:sym typeface="Montserrat Light"/>
              </a:rPr>
              <a:t>Serviceable </a:t>
            </a:r>
            <a:r>
              <a:rPr lang="en-US" dirty="0" smtClean="0">
                <a:solidFill>
                  <a:schemeClr val="bg1"/>
                </a:solidFill>
                <a:latin typeface="Glacial Indifference" charset="0"/>
                <a:ea typeface="Glacial Indifference" charset="0"/>
                <a:cs typeface="Glacial Indifference" charset="0"/>
                <a:sym typeface="Montserrat Light"/>
              </a:rPr>
              <a:t>addressable </a:t>
            </a:r>
            <a:r>
              <a:rPr lang="en" dirty="0" smtClean="0">
                <a:solidFill>
                  <a:schemeClr val="bg1"/>
                </a:solidFill>
                <a:latin typeface="Glacial Indifference" charset="0"/>
                <a:ea typeface="Glacial Indifference" charset="0"/>
                <a:cs typeface="Glacial Indifference" charset="0"/>
                <a:sym typeface="Montserrat Light"/>
              </a:rPr>
              <a:t>market</a:t>
            </a:r>
            <a:r>
              <a:rPr lang="en-US" dirty="0" smtClean="0">
                <a:solidFill>
                  <a:schemeClr val="bg1"/>
                </a:solidFill>
                <a:latin typeface="Glacial Indifference" charset="0"/>
                <a:ea typeface="Glacial Indifference" charset="0"/>
                <a:cs typeface="Glacial Indifference" charset="0"/>
                <a:sym typeface="Montserrat Light"/>
              </a:rPr>
              <a:t> (SAM)</a:t>
            </a:r>
            <a:r>
              <a:rPr lang="en" dirty="0" smtClean="0">
                <a:solidFill>
                  <a:schemeClr val="bg1"/>
                </a:solidFill>
                <a:latin typeface="Glacial Indifference" charset="0"/>
                <a:ea typeface="Glacial Indifference" charset="0"/>
                <a:cs typeface="Glacial Indifference" charset="0"/>
                <a:sym typeface="Montserrat Light"/>
              </a:rPr>
              <a:t>:</a:t>
            </a:r>
            <a:r>
              <a:rPr lang="en-US" dirty="0" smtClean="0">
                <a:solidFill>
                  <a:schemeClr val="bg1"/>
                </a:solidFill>
                <a:latin typeface="Glacial Indifference" charset="0"/>
                <a:ea typeface="Glacial Indifference" charset="0"/>
                <a:cs typeface="Glacial Indifference" charset="0"/>
                <a:sym typeface="Montserrat Light"/>
              </a:rPr>
              <a:t> Adults who work out 2x/week</a:t>
            </a:r>
          </a:p>
          <a:p>
            <a:pPr marL="0" lvl="0" indent="0" rtl="0">
              <a:spcBef>
                <a:spcPts val="0"/>
              </a:spcBef>
              <a:spcAft>
                <a:spcPts val="0"/>
              </a:spcAft>
              <a:buNone/>
            </a:pPr>
            <a:endParaRPr dirty="0">
              <a:solidFill>
                <a:schemeClr val="bg1"/>
              </a:solidFill>
              <a:latin typeface="Gill Sans Light" charset="0"/>
              <a:ea typeface="Gill Sans Light" charset="0"/>
              <a:cs typeface="Gill Sans Light" charset="0"/>
              <a:sym typeface="Montserrat Light"/>
            </a:endParaRPr>
          </a:p>
        </p:txBody>
      </p:sp>
      <p:sp>
        <p:nvSpPr>
          <p:cNvPr id="247" name="Shape 247"/>
          <p:cNvSpPr txBox="1"/>
          <p:nvPr/>
        </p:nvSpPr>
        <p:spPr>
          <a:xfrm>
            <a:off x="533400" y="1429414"/>
            <a:ext cx="2567287" cy="631965"/>
          </a:xfrm>
          <a:prstGeom prst="rect">
            <a:avLst/>
          </a:prstGeom>
          <a:noFill/>
          <a:ln>
            <a:noFill/>
          </a:ln>
        </p:spPr>
        <p:txBody>
          <a:bodyPr spcFirstLastPara="1" wrap="square" lIns="91425" tIns="91425" rIns="91425" bIns="91425" anchor="t" anchorCtr="0">
            <a:noAutofit/>
          </a:bodyPr>
          <a:lstStyle/>
          <a:p>
            <a:r>
              <a:rPr lang="en" dirty="0" smtClean="0">
                <a:solidFill>
                  <a:schemeClr val="bg1"/>
                </a:solidFill>
                <a:latin typeface="Glacial Indifference" charset="0"/>
                <a:ea typeface="Glacial Indifference" charset="0"/>
                <a:cs typeface="Glacial Indifference" charset="0"/>
                <a:sym typeface="Montserrat Light"/>
              </a:rPr>
              <a:t>Total </a:t>
            </a:r>
            <a:r>
              <a:rPr lang="en" dirty="0">
                <a:solidFill>
                  <a:schemeClr val="bg1"/>
                </a:solidFill>
                <a:latin typeface="Glacial Indifference" charset="0"/>
                <a:ea typeface="Glacial Indifference" charset="0"/>
                <a:cs typeface="Glacial Indifference" charset="0"/>
                <a:sym typeface="Montserrat Light"/>
              </a:rPr>
              <a:t>available </a:t>
            </a:r>
            <a:r>
              <a:rPr lang="en" dirty="0" smtClean="0">
                <a:solidFill>
                  <a:schemeClr val="bg1"/>
                </a:solidFill>
                <a:latin typeface="Glacial Indifference" charset="0"/>
                <a:ea typeface="Glacial Indifference" charset="0"/>
                <a:cs typeface="Glacial Indifference" charset="0"/>
                <a:sym typeface="Montserrat Light"/>
              </a:rPr>
              <a:t>market</a:t>
            </a:r>
            <a:r>
              <a:rPr lang="en-US" dirty="0">
                <a:solidFill>
                  <a:schemeClr val="bg1"/>
                </a:solidFill>
                <a:latin typeface="Glacial Indifference" charset="0"/>
                <a:ea typeface="Glacial Indifference" charset="0"/>
                <a:cs typeface="Glacial Indifference" charset="0"/>
                <a:sym typeface="Montserrat Light"/>
              </a:rPr>
              <a:t> (TAM</a:t>
            </a:r>
            <a:r>
              <a:rPr lang="en-US" dirty="0" smtClean="0">
                <a:solidFill>
                  <a:schemeClr val="bg1"/>
                </a:solidFill>
                <a:latin typeface="Glacial Indifference" charset="0"/>
                <a:ea typeface="Glacial Indifference" charset="0"/>
                <a:cs typeface="Glacial Indifference" charset="0"/>
                <a:sym typeface="Montserrat Light"/>
              </a:rPr>
              <a:t>)</a:t>
            </a:r>
            <a:r>
              <a:rPr lang="en" dirty="0" smtClean="0">
                <a:solidFill>
                  <a:schemeClr val="bg1"/>
                </a:solidFill>
                <a:latin typeface="Glacial Indifference" charset="0"/>
                <a:ea typeface="Glacial Indifference" charset="0"/>
                <a:cs typeface="Glacial Indifference" charset="0"/>
                <a:sym typeface="Montserrat Light"/>
              </a:rPr>
              <a:t>:</a:t>
            </a:r>
            <a:r>
              <a:rPr lang="en-US" dirty="0" smtClean="0">
                <a:solidFill>
                  <a:schemeClr val="bg1"/>
                </a:solidFill>
                <a:latin typeface="Glacial Indifference" charset="0"/>
                <a:ea typeface="Glacial Indifference" charset="0"/>
                <a:cs typeface="Glacial Indifference" charset="0"/>
                <a:sym typeface="Montserrat Light"/>
              </a:rPr>
              <a:t> </a:t>
            </a:r>
          </a:p>
          <a:p>
            <a:pPr marL="0" lvl="0" indent="0"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Light"/>
              </a:rPr>
              <a:t>US Population 18-65</a:t>
            </a:r>
            <a:endParaRPr sz="2000" b="1" dirty="0">
              <a:solidFill>
                <a:schemeClr val="bg1"/>
              </a:solidFill>
              <a:latin typeface="Glacial Indifference" charset="0"/>
              <a:ea typeface="Glacial Indifference" charset="0"/>
              <a:cs typeface="Glacial Indifference" charset="0"/>
              <a:sym typeface="Montserrat Light"/>
            </a:endParaRPr>
          </a:p>
        </p:txBody>
      </p:sp>
      <p:sp>
        <p:nvSpPr>
          <p:cNvPr id="52" name="TextBox 51"/>
          <p:cNvSpPr txBox="1"/>
          <p:nvPr/>
        </p:nvSpPr>
        <p:spPr>
          <a:xfrm>
            <a:off x="469076" y="409700"/>
            <a:ext cx="6251170" cy="830997"/>
          </a:xfrm>
          <a:prstGeom prst="rect">
            <a:avLst/>
          </a:prstGeom>
          <a:noFill/>
        </p:spPr>
        <p:txBody>
          <a:bodyPr wrap="square" rtlCol="0">
            <a:spAutoFit/>
          </a:bodyPr>
          <a:lstStyle/>
          <a:p>
            <a:r>
              <a:rPr lang="en-US" sz="2400" b="1" dirty="0">
                <a:solidFill>
                  <a:schemeClr val="bg1"/>
                </a:solidFill>
                <a:latin typeface="Glacial Indifference" charset="0"/>
                <a:ea typeface="Glacial Indifference" charset="0"/>
                <a:cs typeface="Glacial Indifference" charset="0"/>
                <a:sym typeface="Montserrat Medium"/>
              </a:rPr>
              <a:t>FLEXIT </a:t>
            </a:r>
            <a:r>
              <a:rPr lang="en-US" sz="2400" b="1" dirty="0" smtClean="0">
                <a:solidFill>
                  <a:schemeClr val="bg1"/>
                </a:solidFill>
                <a:latin typeface="Glacial Indifference" charset="0"/>
                <a:ea typeface="Glacial Indifference" charset="0"/>
                <a:cs typeface="Glacial Indifference" charset="0"/>
              </a:rPr>
              <a:t>provides technology to scale for a growing market </a:t>
            </a:r>
            <a:endParaRPr lang="en-US" sz="2400" b="1" dirty="0">
              <a:solidFill>
                <a:schemeClr val="bg1"/>
              </a:solidFill>
              <a:latin typeface="Glacial Indifference" charset="0"/>
              <a:ea typeface="Glacial Indifference" charset="0"/>
              <a:cs typeface="Glacial Indifference" charset="0"/>
            </a:endParaRPr>
          </a:p>
        </p:txBody>
      </p:sp>
      <p:sp>
        <p:nvSpPr>
          <p:cNvPr id="10" name="Rectangle 9"/>
          <p:cNvSpPr/>
          <p:nvPr/>
        </p:nvSpPr>
        <p:spPr>
          <a:xfrm>
            <a:off x="82495" y="4800600"/>
            <a:ext cx="2412022" cy="461665"/>
          </a:xfrm>
          <a:prstGeom prst="rect">
            <a:avLst/>
          </a:prstGeom>
        </p:spPr>
        <p:txBody>
          <a:bodyPr wrap="square">
            <a:spAutoFit/>
          </a:bodyPr>
          <a:lstStyle/>
          <a:p>
            <a:r>
              <a:rPr lang="en-US" sz="800" dirty="0">
                <a:solidFill>
                  <a:schemeClr val="bg1"/>
                </a:solidFill>
                <a:latin typeface="Montserrat" charset="0"/>
                <a:ea typeface="Montserrat" charset="0"/>
                <a:cs typeface="Montserrat" charset="0"/>
              </a:rPr>
              <a:t>Source: </a:t>
            </a:r>
            <a:r>
              <a:rPr lang="en-US" sz="800" dirty="0" err="1">
                <a:solidFill>
                  <a:schemeClr val="bg1"/>
                </a:solidFill>
                <a:latin typeface="Montserrat" charset="0"/>
                <a:ea typeface="Montserrat" charset="0"/>
                <a:cs typeface="Montserrat" charset="0"/>
              </a:rPr>
              <a:t>Statista</a:t>
            </a:r>
            <a:r>
              <a:rPr lang="en-US" sz="800" dirty="0">
                <a:solidFill>
                  <a:schemeClr val="bg1"/>
                </a:solidFill>
                <a:latin typeface="Montserrat" charset="0"/>
                <a:ea typeface="Montserrat" charset="0"/>
                <a:cs typeface="Montserrat" charset="0"/>
              </a:rPr>
              <a:t>, The Statistics Portal - 2016</a:t>
            </a:r>
          </a:p>
          <a:p>
            <a:r>
              <a:rPr lang="en-US" sz="800" dirty="0">
                <a:solidFill>
                  <a:schemeClr val="bg1"/>
                </a:solidFill>
                <a:latin typeface="Montserrat" charset="0"/>
                <a:ea typeface="Montserrat" charset="0"/>
                <a:cs typeface="Montserrat" charset="0"/>
              </a:rPr>
              <a:t/>
            </a:r>
            <a:br>
              <a:rPr lang="en-US" sz="800" dirty="0">
                <a:solidFill>
                  <a:schemeClr val="bg1"/>
                </a:solidFill>
                <a:latin typeface="Montserrat" charset="0"/>
                <a:ea typeface="Montserrat" charset="0"/>
                <a:cs typeface="Montserrat" charset="0"/>
              </a:rPr>
            </a:br>
            <a:endParaRPr lang="en-US" sz="800" dirty="0">
              <a:solidFill>
                <a:schemeClr val="bg1"/>
              </a:solidFill>
              <a:latin typeface="Montserrat" charset="0"/>
              <a:ea typeface="Montserrat" charset="0"/>
              <a:cs typeface="Montserrat" charset="0"/>
            </a:endParaRPr>
          </a:p>
        </p:txBody>
      </p:sp>
      <p:sp>
        <p:nvSpPr>
          <p:cNvPr id="27" name="Rectangle 26"/>
          <p:cNvSpPr/>
          <p:nvPr/>
        </p:nvSpPr>
        <p:spPr>
          <a:xfrm>
            <a:off x="533400" y="2737727"/>
            <a:ext cx="3325233" cy="523220"/>
          </a:xfrm>
          <a:prstGeom prst="rect">
            <a:avLst/>
          </a:prstGeom>
        </p:spPr>
        <p:txBody>
          <a:bodyPr wrap="square">
            <a:spAutoFit/>
          </a:bodyPr>
          <a:lstStyle/>
          <a:p>
            <a:r>
              <a:rPr lang="en-US" dirty="0" smtClean="0">
                <a:solidFill>
                  <a:schemeClr val="bg1"/>
                </a:solidFill>
                <a:latin typeface="Glacial Indifference" charset="0"/>
                <a:ea typeface="Glacial Indifference" charset="0"/>
                <a:cs typeface="Glacial Indifference" charset="0"/>
                <a:sym typeface="Montserrat Light"/>
              </a:rPr>
              <a:t>Serviceable obtainable market (</a:t>
            </a:r>
            <a:r>
              <a:rPr lang="en-US" dirty="0">
                <a:solidFill>
                  <a:schemeClr val="bg1"/>
                </a:solidFill>
                <a:latin typeface="Glacial Indifference" charset="0"/>
                <a:ea typeface="Glacial Indifference" charset="0"/>
                <a:cs typeface="Glacial Indifference" charset="0"/>
                <a:sym typeface="Montserrat Light"/>
              </a:rPr>
              <a:t>SOM</a:t>
            </a:r>
            <a:r>
              <a:rPr lang="en-US" dirty="0" smtClean="0">
                <a:solidFill>
                  <a:schemeClr val="bg1"/>
                </a:solidFill>
                <a:latin typeface="Glacial Indifference" charset="0"/>
                <a:ea typeface="Glacial Indifference" charset="0"/>
                <a:cs typeface="Glacial Indifference" charset="0"/>
                <a:sym typeface="Montserrat Light"/>
              </a:rPr>
              <a:t>):</a:t>
            </a:r>
          </a:p>
          <a:p>
            <a:pPr lvl="0"/>
            <a:r>
              <a:rPr lang="en-US" dirty="0" smtClean="0">
                <a:solidFill>
                  <a:schemeClr val="bg1"/>
                </a:solidFill>
                <a:latin typeface="Glacial Indifference" charset="0"/>
                <a:ea typeface="Glacial Indifference" charset="0"/>
                <a:cs typeface="Glacial Indifference" charset="0"/>
                <a:sym typeface="Montserrat Light"/>
              </a:rPr>
              <a:t>Realistic reach</a:t>
            </a:r>
            <a:endParaRPr lang="en-US" dirty="0">
              <a:solidFill>
                <a:schemeClr val="bg1"/>
              </a:solidFill>
              <a:latin typeface="Glacial Indifference" charset="0"/>
              <a:ea typeface="Glacial Indifference" charset="0"/>
              <a:cs typeface="Glacial Indifference" charset="0"/>
              <a:sym typeface="Montserrat Light"/>
            </a:endParaRPr>
          </a:p>
        </p:txBody>
      </p:sp>
      <p:cxnSp>
        <p:nvCxnSpPr>
          <p:cNvPr id="6" name="Straight Connector 5"/>
          <p:cNvCxnSpPr/>
          <p:nvPr/>
        </p:nvCxnSpPr>
        <p:spPr>
          <a:xfrm>
            <a:off x="3848100" y="3118757"/>
            <a:ext cx="2205093" cy="0"/>
          </a:xfrm>
          <a:prstGeom prst="line">
            <a:avLst/>
          </a:prstGeom>
          <a:ln w="12700">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858632" y="2404872"/>
            <a:ext cx="2194561" cy="0"/>
          </a:xfrm>
          <a:prstGeom prst="line">
            <a:avLst/>
          </a:prstGeom>
          <a:ln w="12700">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848100" y="1695450"/>
            <a:ext cx="2205093" cy="0"/>
          </a:xfrm>
          <a:prstGeom prst="line">
            <a:avLst/>
          </a:prstGeom>
          <a:ln w="12700">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SOLUTION | </a:t>
            </a:r>
            <a:r>
              <a:rPr lang="en-US" sz="700" b="1" dirty="0" smtClean="0">
                <a:solidFill>
                  <a:schemeClr val="bg1"/>
                </a:solidFill>
                <a:latin typeface="Glacial Indifference" charset="0"/>
                <a:ea typeface="Glacial Indifference" charset="0"/>
                <a:cs typeface="Glacial Indifference" charset="0"/>
              </a:rPr>
              <a:t>BUSINESS</a:t>
            </a:r>
            <a:endParaRPr lang="en-US" sz="700" b="1" dirty="0">
              <a:solidFill>
                <a:schemeClr val="bg1"/>
              </a:solidFill>
              <a:latin typeface="Glacial Indifference" charset="0"/>
              <a:ea typeface="Glacial Indifference" charset="0"/>
              <a:cs typeface="Glacial Indifference" charset="0"/>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Tree>
    <p:extLst>
      <p:ext uri="{BB962C8B-B14F-4D97-AF65-F5344CB8AC3E}">
        <p14:creationId xmlns:p14="http://schemas.microsoft.com/office/powerpoint/2010/main" val="62363629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17335</TotalTime>
  <Words>2988</Words>
  <Application>Microsoft Macintosh PowerPoint</Application>
  <PresentationFormat>On-screen Show (16:9)</PresentationFormat>
  <Paragraphs>601</Paragraphs>
  <Slides>20</Slides>
  <Notes>20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34" baseType="lpstr">
      <vt:lpstr>Alternate Gothic No3 D</vt:lpstr>
      <vt:lpstr>Avenir Book</vt:lpstr>
      <vt:lpstr>Gill Sans Light</vt:lpstr>
      <vt:lpstr>Glacial Indifference</vt:lpstr>
      <vt:lpstr>Montserrat</vt:lpstr>
      <vt:lpstr>Montserrat ExtraLight</vt:lpstr>
      <vt:lpstr>Montserrat Light</vt:lpstr>
      <vt:lpstr>Montserrat Medium</vt:lpstr>
      <vt:lpstr>Montserrat SemiBold</vt:lpstr>
      <vt:lpstr>MuseoSans</vt:lpstr>
      <vt:lpstr>Wingdings</vt:lpstr>
      <vt:lpstr>Arial</vt:lpstr>
      <vt:lpstr>Simple Light</vt:lpstr>
      <vt:lpstr>think-cell Slide</vt:lpstr>
      <vt:lpstr>WHEREVER, WHENEVER.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WORKOUT WHEREVER, WHENEVER.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Wherever, whenever.</dc:title>
  <dc:creator>Kevin Batista</dc:creator>
  <cp:lastModifiedBy>Jacob Harry Podell</cp:lastModifiedBy>
  <cp:revision>388</cp:revision>
  <cp:lastPrinted>2018-04-16T16:44:06Z</cp:lastPrinted>
  <dcterms:modified xsi:type="dcterms:W3CDTF">2018-04-29T18:43:41Z</dcterms:modified>
</cp:coreProperties>
</file>